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4"/>
  </p:sldMasterIdLst>
  <p:notesMasterIdLst>
    <p:notesMasterId r:id="rId43"/>
  </p:notesMasterIdLst>
  <p:handoutMasterIdLst>
    <p:handoutMasterId r:id="rId44"/>
  </p:handoutMasterIdLst>
  <p:sldIdLst>
    <p:sldId id="256" r:id="rId5"/>
    <p:sldId id="327" r:id="rId6"/>
    <p:sldId id="260" r:id="rId7"/>
    <p:sldId id="257" r:id="rId8"/>
    <p:sldId id="294" r:id="rId9"/>
    <p:sldId id="268" r:id="rId10"/>
    <p:sldId id="267" r:id="rId11"/>
    <p:sldId id="295" r:id="rId12"/>
    <p:sldId id="315" r:id="rId13"/>
    <p:sldId id="266" r:id="rId14"/>
    <p:sldId id="320" r:id="rId15"/>
    <p:sldId id="296" r:id="rId16"/>
    <p:sldId id="297" r:id="rId17"/>
    <p:sldId id="298" r:id="rId18"/>
    <p:sldId id="299" r:id="rId19"/>
    <p:sldId id="300" r:id="rId20"/>
    <p:sldId id="301" r:id="rId21"/>
    <p:sldId id="323" r:id="rId22"/>
    <p:sldId id="302" r:id="rId23"/>
    <p:sldId id="316" r:id="rId24"/>
    <p:sldId id="303" r:id="rId25"/>
    <p:sldId id="307" r:id="rId26"/>
    <p:sldId id="317" r:id="rId27"/>
    <p:sldId id="318" r:id="rId28"/>
    <p:sldId id="325" r:id="rId29"/>
    <p:sldId id="308" r:id="rId30"/>
    <p:sldId id="331" r:id="rId31"/>
    <p:sldId id="330" r:id="rId32"/>
    <p:sldId id="322" r:id="rId33"/>
    <p:sldId id="328" r:id="rId34"/>
    <p:sldId id="329" r:id="rId35"/>
    <p:sldId id="309" r:id="rId36"/>
    <p:sldId id="332" r:id="rId37"/>
    <p:sldId id="321" r:id="rId38"/>
    <p:sldId id="311" r:id="rId39"/>
    <p:sldId id="312" r:id="rId40"/>
    <p:sldId id="313" r:id="rId41"/>
    <p:sldId id="314" r:id="rId42"/>
  </p:sldIdLst>
  <p:sldSz cx="9144000" cy="6858000" type="screen4x3"/>
  <p:notesSz cx="6881813" cy="9296400"/>
  <p:custDataLst>
    <p:tags r:id="rId45"/>
  </p:custDataLst>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Joerger" initials="NJ" lastIdx="1" clrIdx="0">
    <p:extLst>
      <p:ext uri="{19B8F6BF-5375-455C-9EA6-DF929625EA0E}">
        <p15:presenceInfo xmlns:p15="http://schemas.microsoft.com/office/powerpoint/2012/main" userId="S-1-5-21-630784825-2052068857-313073093-16261" providerId="AD"/>
      </p:ext>
    </p:extLst>
  </p:cmAuthor>
  <p:cmAuthor id="2" name="Gerberding, Angela" initials="GA" lastIdx="1" clrIdx="1">
    <p:extLst>
      <p:ext uri="{19B8F6BF-5375-455C-9EA6-DF929625EA0E}">
        <p15:presenceInfo xmlns:p15="http://schemas.microsoft.com/office/powerpoint/2012/main" userId="S::Angela.Gerberding@Illinois.gov::b42a9e27-e03b-4388-a6a0-10bbaf5f33c3" providerId="AD"/>
      </p:ext>
    </p:extLst>
  </p:cmAuthor>
  <p:cmAuthor id="3" name="Nelson, Lavon" initials="NL" lastIdx="1" clrIdx="2">
    <p:extLst>
      <p:ext uri="{19B8F6BF-5375-455C-9EA6-DF929625EA0E}">
        <p15:presenceInfo xmlns:p15="http://schemas.microsoft.com/office/powerpoint/2012/main" userId="S::Lavon.Nelson@Illinois.gov::e6bb43d3-29ef-4c59-ba91-3c72d278f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6D20"/>
    <a:srgbClr val="0065A0"/>
    <a:srgbClr val="C9001F"/>
    <a:srgbClr val="FF8F07"/>
    <a:srgbClr val="A21212"/>
    <a:srgbClr val="FF9F11"/>
    <a:srgbClr val="660066"/>
    <a:srgbClr val="320032"/>
    <a:srgbClr val="1B311F"/>
    <a:srgbClr val="2E0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949029-0D61-43F6-ACAE-857EE87ACC98}" v="5" dt="2022-09-14T21:15:48.851"/>
    <p1510:client id="{78F280B4-07DC-42F3-9C78-4195475591D8}" v="9" dt="2022-09-15T20:30:02.181"/>
    <p1510:client id="{924B0ECB-3E47-40AB-8DEE-33677D115255}" v="15" dt="2022-09-13T16:52:14.1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AF135-EAAB-4D40-9DA8-BCABB773ED93}" type="doc">
      <dgm:prSet loTypeId="urn:microsoft.com/office/officeart/2005/8/layout/process4" loCatId="process" qsTypeId="urn:microsoft.com/office/officeart/2005/8/quickstyle/simple5" qsCatId="simple" csTypeId="urn:microsoft.com/office/officeart/2005/8/colors/accent1_2" csCatId="accent1" phldr="1"/>
      <dgm:spPr/>
      <dgm:t>
        <a:bodyPr/>
        <a:lstStyle/>
        <a:p>
          <a:endParaRPr lang="en-US"/>
        </a:p>
      </dgm:t>
    </dgm:pt>
    <dgm:pt modelId="{4D49B2F1-7BE2-4AFF-ACE2-027AA24FA892}">
      <dgm:prSet/>
      <dgm:spPr/>
      <dgm:t>
        <a:bodyPr/>
        <a:lstStyle/>
        <a:p>
          <a:pPr>
            <a:buFont typeface="Symbol" panose="05050102010706020507" pitchFamily="18" charset="2"/>
            <a:buChar char=""/>
          </a:pPr>
          <a:r>
            <a:rPr lang="en-US"/>
            <a:t>Create or support programs that improve student transitions to and through postsecondary education (up to post baccalaureate) and into employment or programs that support these transitions for individuals with disabilities; and</a:t>
          </a:r>
        </a:p>
      </dgm:t>
    </dgm:pt>
    <dgm:pt modelId="{B229AA83-6F08-487D-B76D-E1F40871435C}" type="parTrans" cxnId="{357348DC-4038-42BF-BB36-B72505BD28C2}">
      <dgm:prSet/>
      <dgm:spPr/>
      <dgm:t>
        <a:bodyPr/>
        <a:lstStyle/>
        <a:p>
          <a:endParaRPr lang="en-US"/>
        </a:p>
      </dgm:t>
    </dgm:pt>
    <dgm:pt modelId="{D30E0511-033E-46EC-9969-6E0933102566}" type="sibTrans" cxnId="{357348DC-4038-42BF-BB36-B72505BD28C2}">
      <dgm:prSet/>
      <dgm:spPr/>
      <dgm:t>
        <a:bodyPr/>
        <a:lstStyle/>
        <a:p>
          <a:endParaRPr lang="en-US"/>
        </a:p>
      </dgm:t>
    </dgm:pt>
    <dgm:pt modelId="{094B3AC0-3E3E-4622-BF12-B67AA735238B}">
      <dgm:prSet/>
      <dgm:spPr/>
      <dgm:t>
        <a:bodyPr/>
        <a:lstStyle/>
        <a:p>
          <a:pPr>
            <a:buFont typeface="Symbol" panose="05050102010706020507" pitchFamily="18" charset="2"/>
            <a:buChar char=""/>
          </a:pPr>
          <a:r>
            <a:rPr lang="en-US"/>
            <a:t>Scale programs that promote equity and diversity among those served.</a:t>
          </a:r>
        </a:p>
      </dgm:t>
    </dgm:pt>
    <dgm:pt modelId="{5CBCA294-7D11-4185-93D6-D0EF5B856982}" type="parTrans" cxnId="{E0D933D7-2305-449F-A2FB-53F84C2A7D0F}">
      <dgm:prSet/>
      <dgm:spPr/>
      <dgm:t>
        <a:bodyPr/>
        <a:lstStyle/>
        <a:p>
          <a:endParaRPr lang="en-US"/>
        </a:p>
      </dgm:t>
    </dgm:pt>
    <dgm:pt modelId="{500C3737-F479-4FD7-B5E0-3D2FDA8D3BA2}" type="sibTrans" cxnId="{E0D933D7-2305-449F-A2FB-53F84C2A7D0F}">
      <dgm:prSet/>
      <dgm:spPr/>
      <dgm:t>
        <a:bodyPr/>
        <a:lstStyle/>
        <a:p>
          <a:endParaRPr lang="en-US"/>
        </a:p>
      </dgm:t>
    </dgm:pt>
    <dgm:pt modelId="{80B89D53-5967-4842-9AC4-40C62BC12FB0}" type="pres">
      <dgm:prSet presAssocID="{B8CAF135-EAAB-4D40-9DA8-BCABB773ED93}" presName="Name0" presStyleCnt="0">
        <dgm:presLayoutVars>
          <dgm:dir/>
          <dgm:animLvl val="lvl"/>
          <dgm:resizeHandles val="exact"/>
        </dgm:presLayoutVars>
      </dgm:prSet>
      <dgm:spPr/>
    </dgm:pt>
    <dgm:pt modelId="{E26A5664-A8FE-40A7-90CA-5387264A8EEE}" type="pres">
      <dgm:prSet presAssocID="{094B3AC0-3E3E-4622-BF12-B67AA735238B}" presName="boxAndChildren" presStyleCnt="0"/>
      <dgm:spPr/>
    </dgm:pt>
    <dgm:pt modelId="{67E46182-7D32-42A5-B115-59E5B1E58E46}" type="pres">
      <dgm:prSet presAssocID="{094B3AC0-3E3E-4622-BF12-B67AA735238B}" presName="parentTextBox" presStyleLbl="node1" presStyleIdx="0" presStyleCnt="2"/>
      <dgm:spPr/>
    </dgm:pt>
    <dgm:pt modelId="{19EDB48E-7675-4B2B-BE86-2FA6C7F8754D}" type="pres">
      <dgm:prSet presAssocID="{D30E0511-033E-46EC-9969-6E0933102566}" presName="sp" presStyleCnt="0"/>
      <dgm:spPr/>
    </dgm:pt>
    <dgm:pt modelId="{30D920EE-848D-4092-9C33-B512FCF99C15}" type="pres">
      <dgm:prSet presAssocID="{4D49B2F1-7BE2-4AFF-ACE2-027AA24FA892}" presName="arrowAndChildren" presStyleCnt="0"/>
      <dgm:spPr/>
    </dgm:pt>
    <dgm:pt modelId="{FF2D0D3B-A459-4E13-AFB5-68FBF483D4FC}" type="pres">
      <dgm:prSet presAssocID="{4D49B2F1-7BE2-4AFF-ACE2-027AA24FA892}" presName="parentTextArrow" presStyleLbl="node1" presStyleIdx="1" presStyleCnt="2"/>
      <dgm:spPr/>
    </dgm:pt>
  </dgm:ptLst>
  <dgm:cxnLst>
    <dgm:cxn modelId="{967D0430-CE8E-4685-A0D1-0C18A2AFAF55}" type="presOf" srcId="{B8CAF135-EAAB-4D40-9DA8-BCABB773ED93}" destId="{80B89D53-5967-4842-9AC4-40C62BC12FB0}" srcOrd="0" destOrd="0" presId="urn:microsoft.com/office/officeart/2005/8/layout/process4"/>
    <dgm:cxn modelId="{14638556-9102-4FDD-A6AC-67FDA45D962B}" type="presOf" srcId="{4D49B2F1-7BE2-4AFF-ACE2-027AA24FA892}" destId="{FF2D0D3B-A459-4E13-AFB5-68FBF483D4FC}" srcOrd="0" destOrd="0" presId="urn:microsoft.com/office/officeart/2005/8/layout/process4"/>
    <dgm:cxn modelId="{4AB2107E-A47B-4242-A69F-844C0580BB7B}" type="presOf" srcId="{094B3AC0-3E3E-4622-BF12-B67AA735238B}" destId="{67E46182-7D32-42A5-B115-59E5B1E58E46}" srcOrd="0" destOrd="0" presId="urn:microsoft.com/office/officeart/2005/8/layout/process4"/>
    <dgm:cxn modelId="{E0D933D7-2305-449F-A2FB-53F84C2A7D0F}" srcId="{B8CAF135-EAAB-4D40-9DA8-BCABB773ED93}" destId="{094B3AC0-3E3E-4622-BF12-B67AA735238B}" srcOrd="1" destOrd="0" parTransId="{5CBCA294-7D11-4185-93D6-D0EF5B856982}" sibTransId="{500C3737-F479-4FD7-B5E0-3D2FDA8D3BA2}"/>
    <dgm:cxn modelId="{357348DC-4038-42BF-BB36-B72505BD28C2}" srcId="{B8CAF135-EAAB-4D40-9DA8-BCABB773ED93}" destId="{4D49B2F1-7BE2-4AFF-ACE2-027AA24FA892}" srcOrd="0" destOrd="0" parTransId="{B229AA83-6F08-487D-B76D-E1F40871435C}" sibTransId="{D30E0511-033E-46EC-9969-6E0933102566}"/>
    <dgm:cxn modelId="{826F7BE8-DFA7-4CE1-8DF3-6E6E32E6BECB}" type="presParOf" srcId="{80B89D53-5967-4842-9AC4-40C62BC12FB0}" destId="{E26A5664-A8FE-40A7-90CA-5387264A8EEE}" srcOrd="0" destOrd="0" presId="urn:microsoft.com/office/officeart/2005/8/layout/process4"/>
    <dgm:cxn modelId="{6F6DECF6-D682-4A49-81C9-9C7759DA29C8}" type="presParOf" srcId="{E26A5664-A8FE-40A7-90CA-5387264A8EEE}" destId="{67E46182-7D32-42A5-B115-59E5B1E58E46}" srcOrd="0" destOrd="0" presId="urn:microsoft.com/office/officeart/2005/8/layout/process4"/>
    <dgm:cxn modelId="{7DC6DF64-7607-46DE-9674-C2F183F28568}" type="presParOf" srcId="{80B89D53-5967-4842-9AC4-40C62BC12FB0}" destId="{19EDB48E-7675-4B2B-BE86-2FA6C7F8754D}" srcOrd="1" destOrd="0" presId="urn:microsoft.com/office/officeart/2005/8/layout/process4"/>
    <dgm:cxn modelId="{826D7D40-B6AD-4378-9A7B-D881F10461D7}" type="presParOf" srcId="{80B89D53-5967-4842-9AC4-40C62BC12FB0}" destId="{30D920EE-848D-4092-9C33-B512FCF99C15}" srcOrd="2" destOrd="0" presId="urn:microsoft.com/office/officeart/2005/8/layout/process4"/>
    <dgm:cxn modelId="{500162A3-6B3B-4BBF-8A26-82555555B0D4}" type="presParOf" srcId="{30D920EE-848D-4092-9C33-B512FCF99C15}" destId="{FF2D0D3B-A459-4E13-AFB5-68FBF483D4FC}" srcOrd="0" destOrd="0" presId="urn:microsoft.com/office/officeart/2005/8/layout/process4"/>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46182-7D32-42A5-B115-59E5B1E58E46}">
      <dsp:nvSpPr>
        <dsp:cNvPr id="0" name=""/>
        <dsp:cNvSpPr/>
      </dsp:nvSpPr>
      <dsp:spPr>
        <a:xfrm>
          <a:off x="0" y="2659797"/>
          <a:ext cx="5331884" cy="174511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Scale programs that promote equity and diversity among those served.</a:t>
          </a:r>
        </a:p>
      </dsp:txBody>
      <dsp:txXfrm>
        <a:off x="0" y="2659797"/>
        <a:ext cx="5331884" cy="1745115"/>
      </dsp:txXfrm>
    </dsp:sp>
    <dsp:sp modelId="{FF2D0D3B-A459-4E13-AFB5-68FBF483D4FC}">
      <dsp:nvSpPr>
        <dsp:cNvPr id="0" name=""/>
        <dsp:cNvSpPr/>
      </dsp:nvSpPr>
      <dsp:spPr>
        <a:xfrm rot="10800000">
          <a:off x="0" y="1987"/>
          <a:ext cx="5331884" cy="2683987"/>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Create or support programs that improve student transitions to and through postsecondary education (up to post baccalaureate) and into employment or programs that support these transitions for individuals with disabilities; and</a:t>
          </a:r>
        </a:p>
      </dsp:txBody>
      <dsp:txXfrm rot="10800000">
        <a:off x="0" y="1987"/>
        <a:ext cx="5331884" cy="17439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37" tIns="46219" rIns="92437" bIns="46219" rtlCol="0"/>
          <a:lstStyle>
            <a:lvl1pPr algn="r">
              <a:defRPr sz="1200"/>
            </a:lvl1pPr>
          </a:lstStyle>
          <a:p>
            <a:fld id="{6DA8B1F9-B377-462F-823D-764624B4165D}" type="datetimeFigureOut">
              <a:rPr lang="en-US" smtClean="0"/>
              <a:pPr/>
              <a:t>9/15/2022</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37" tIns="46219" rIns="92437" bIns="4621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37" tIns="46219" rIns="92437" bIns="46219" rtlCol="0" anchor="b"/>
          <a:lstStyle>
            <a:lvl1pPr algn="r">
              <a:defRPr sz="1200"/>
            </a:lvl1pPr>
          </a:lstStyle>
          <a:p>
            <a:fld id="{1075F03C-B709-4F76-85C1-105050049993}" type="slidenum">
              <a:rPr lang="en-US" smtClean="0"/>
              <a:pPr/>
              <a:t>‹#›</a:t>
            </a:fld>
            <a:endParaRPr lang="en-US"/>
          </a:p>
        </p:txBody>
      </p:sp>
    </p:spTree>
    <p:extLst>
      <p:ext uri="{BB962C8B-B14F-4D97-AF65-F5344CB8AC3E}">
        <p14:creationId xmlns:p14="http://schemas.microsoft.com/office/powerpoint/2010/main" val="88795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37" tIns="46219" rIns="92437" bIns="46219" rtlCol="0"/>
          <a:lstStyle>
            <a:lvl1pPr algn="r">
              <a:defRPr sz="1200"/>
            </a:lvl1pPr>
          </a:lstStyle>
          <a:p>
            <a:fld id="{8FDC6D60-21C5-4E52-B172-B894C655821C}" type="datetimeFigureOut">
              <a:rPr lang="en-US" smtClean="0"/>
              <a:pPr/>
              <a:t>9/15/2022</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37" tIns="46219" rIns="92437" bIns="4621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37" tIns="46219" rIns="92437" bIns="462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37" tIns="46219" rIns="92437" bIns="4621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37" tIns="46219" rIns="92437" bIns="46219" rtlCol="0" anchor="b"/>
          <a:lstStyle>
            <a:lvl1pPr algn="r">
              <a:defRPr sz="1200"/>
            </a:lvl1pPr>
          </a:lstStyle>
          <a:p>
            <a:fld id="{605DD9F2-F49D-4E7A-B42E-B6FD6ECBEB57}" type="slidenum">
              <a:rPr lang="en-US" smtClean="0"/>
              <a:pPr/>
              <a:t>‹#›</a:t>
            </a:fld>
            <a:endParaRPr lang="en-US"/>
          </a:p>
        </p:txBody>
      </p:sp>
    </p:spTree>
    <p:extLst>
      <p:ext uri="{BB962C8B-B14F-4D97-AF65-F5344CB8AC3E}">
        <p14:creationId xmlns:p14="http://schemas.microsoft.com/office/powerpoint/2010/main" val="382887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5DD9F2-F49D-4E7A-B42E-B6FD6ECBEB57}" type="slidenum">
              <a:rPr lang="en-US" smtClean="0"/>
              <a:pPr/>
              <a:t>4</a:t>
            </a:fld>
            <a:endParaRPr lang="en-US"/>
          </a:p>
        </p:txBody>
      </p:sp>
    </p:spTree>
    <p:extLst>
      <p:ext uri="{BB962C8B-B14F-4D97-AF65-F5344CB8AC3E}">
        <p14:creationId xmlns:p14="http://schemas.microsoft.com/office/powerpoint/2010/main" val="101149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34</a:t>
            </a:fld>
            <a:endParaRPr lang="en-US"/>
          </a:p>
        </p:txBody>
      </p:sp>
    </p:spTree>
    <p:extLst>
      <p:ext uri="{BB962C8B-B14F-4D97-AF65-F5344CB8AC3E}">
        <p14:creationId xmlns:p14="http://schemas.microsoft.com/office/powerpoint/2010/main" val="3061915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36</a:t>
            </a:fld>
            <a:endParaRPr lang="en-US"/>
          </a:p>
        </p:txBody>
      </p:sp>
    </p:spTree>
    <p:extLst>
      <p:ext uri="{BB962C8B-B14F-4D97-AF65-F5344CB8AC3E}">
        <p14:creationId xmlns:p14="http://schemas.microsoft.com/office/powerpoint/2010/main" val="251550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5DD9F2-F49D-4E7A-B42E-B6FD6ECBEB57}" type="slidenum">
              <a:rPr lang="en-US" smtClean="0"/>
              <a:pPr/>
              <a:t>37</a:t>
            </a:fld>
            <a:endParaRPr lang="en-US"/>
          </a:p>
        </p:txBody>
      </p:sp>
    </p:spTree>
    <p:extLst>
      <p:ext uri="{BB962C8B-B14F-4D97-AF65-F5344CB8AC3E}">
        <p14:creationId xmlns:p14="http://schemas.microsoft.com/office/powerpoint/2010/main" val="1824272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5</a:t>
            </a:fld>
            <a:endParaRPr lang="en-US"/>
          </a:p>
        </p:txBody>
      </p:sp>
    </p:spTree>
    <p:extLst>
      <p:ext uri="{BB962C8B-B14F-4D97-AF65-F5344CB8AC3E}">
        <p14:creationId xmlns:p14="http://schemas.microsoft.com/office/powerpoint/2010/main" val="231399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6</a:t>
            </a:fld>
            <a:endParaRPr lang="en-US"/>
          </a:p>
        </p:txBody>
      </p:sp>
    </p:spTree>
    <p:extLst>
      <p:ext uri="{BB962C8B-B14F-4D97-AF65-F5344CB8AC3E}">
        <p14:creationId xmlns:p14="http://schemas.microsoft.com/office/powerpoint/2010/main" val="424062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9</a:t>
            </a:fld>
            <a:endParaRPr lang="en-US"/>
          </a:p>
        </p:txBody>
      </p:sp>
    </p:spTree>
    <p:extLst>
      <p:ext uri="{BB962C8B-B14F-4D97-AF65-F5344CB8AC3E}">
        <p14:creationId xmlns:p14="http://schemas.microsoft.com/office/powerpoint/2010/main" val="1876655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Let’s do one objective per slide that way you can go into more detail and break up the text instead of one big paragraph. Also don’t forget to mention the learning communities that will be by objective with ICCB subject matter experts. I added a slide later where you can expand. </a:t>
            </a:r>
          </a:p>
        </p:txBody>
      </p:sp>
      <p:sp>
        <p:nvSpPr>
          <p:cNvPr id="4" name="Slide Number Placeholder 3"/>
          <p:cNvSpPr>
            <a:spLocks noGrp="1"/>
          </p:cNvSpPr>
          <p:nvPr>
            <p:ph type="sldNum" sz="quarter" idx="5"/>
          </p:nvPr>
        </p:nvSpPr>
        <p:spPr/>
        <p:txBody>
          <a:bodyPr/>
          <a:lstStyle/>
          <a:p>
            <a:fld id="{605DD9F2-F49D-4E7A-B42E-B6FD6ECBEB57}" type="slidenum">
              <a:rPr lang="en-US" smtClean="0"/>
              <a:pPr/>
              <a:t>10</a:t>
            </a:fld>
            <a:endParaRPr lang="en-US"/>
          </a:p>
        </p:txBody>
      </p:sp>
    </p:spTree>
    <p:extLst>
      <p:ext uri="{BB962C8B-B14F-4D97-AF65-F5344CB8AC3E}">
        <p14:creationId xmlns:p14="http://schemas.microsoft.com/office/powerpoint/2010/main" val="418554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Double check that this follows the grant because we modified these slightly. Also, let’s summarize these a bit more instead of just copy and paste. There is too much here.</a:t>
            </a:r>
          </a:p>
        </p:txBody>
      </p:sp>
      <p:sp>
        <p:nvSpPr>
          <p:cNvPr id="4" name="Slide Number Placeholder 3"/>
          <p:cNvSpPr>
            <a:spLocks noGrp="1"/>
          </p:cNvSpPr>
          <p:nvPr>
            <p:ph type="sldNum" sz="quarter" idx="5"/>
          </p:nvPr>
        </p:nvSpPr>
        <p:spPr/>
        <p:txBody>
          <a:bodyPr/>
          <a:lstStyle/>
          <a:p>
            <a:fld id="{605DD9F2-F49D-4E7A-B42E-B6FD6ECBEB57}" type="slidenum">
              <a:rPr lang="en-US" smtClean="0"/>
              <a:pPr/>
              <a:t>13</a:t>
            </a:fld>
            <a:endParaRPr lang="en-US"/>
          </a:p>
        </p:txBody>
      </p:sp>
    </p:spTree>
    <p:extLst>
      <p:ext uri="{BB962C8B-B14F-4D97-AF65-F5344CB8AC3E}">
        <p14:creationId xmlns:p14="http://schemas.microsoft.com/office/powerpoint/2010/main" val="3939178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Same comment as slide 12</a:t>
            </a:r>
          </a:p>
        </p:txBody>
      </p:sp>
      <p:sp>
        <p:nvSpPr>
          <p:cNvPr id="4" name="Slide Number Placeholder 3"/>
          <p:cNvSpPr>
            <a:spLocks noGrp="1"/>
          </p:cNvSpPr>
          <p:nvPr>
            <p:ph type="sldNum" sz="quarter" idx="5"/>
          </p:nvPr>
        </p:nvSpPr>
        <p:spPr/>
        <p:txBody>
          <a:bodyPr/>
          <a:lstStyle/>
          <a:p>
            <a:fld id="{605DD9F2-F49D-4E7A-B42E-B6FD6ECBEB57}" type="slidenum">
              <a:rPr lang="en-US" smtClean="0"/>
              <a:pPr/>
              <a:t>14</a:t>
            </a:fld>
            <a:endParaRPr lang="en-US"/>
          </a:p>
        </p:txBody>
      </p:sp>
    </p:spTree>
    <p:extLst>
      <p:ext uri="{BB962C8B-B14F-4D97-AF65-F5344CB8AC3E}">
        <p14:creationId xmlns:p14="http://schemas.microsoft.com/office/powerpoint/2010/main" val="2656139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15</a:t>
            </a:fld>
            <a:endParaRPr lang="en-US"/>
          </a:p>
        </p:txBody>
      </p:sp>
    </p:spTree>
    <p:extLst>
      <p:ext uri="{BB962C8B-B14F-4D97-AF65-F5344CB8AC3E}">
        <p14:creationId xmlns:p14="http://schemas.microsoft.com/office/powerpoint/2010/main" val="4104764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20</a:t>
            </a:fld>
            <a:endParaRPr lang="en-US"/>
          </a:p>
        </p:txBody>
      </p:sp>
    </p:spTree>
    <p:extLst>
      <p:ext uri="{BB962C8B-B14F-4D97-AF65-F5344CB8AC3E}">
        <p14:creationId xmlns:p14="http://schemas.microsoft.com/office/powerpoint/2010/main" val="1476495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345060"/>
            <a:ext cx="7772400" cy="2167881"/>
          </a:xfrm>
        </p:spPr>
        <p:txBody>
          <a:bodyPr anchor="b">
            <a:noAutofit/>
          </a:bodyPr>
          <a:lstStyle>
            <a:lvl1pPr>
              <a:lnSpc>
                <a:spcPct val="100000"/>
              </a:lnSpc>
              <a:defRPr sz="6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800">
                <a:solidFill>
                  <a:schemeClr val="tx1"/>
                </a:solidFill>
                <a:latin typeface="Times New Roman" panose="02020603050405020304" pitchFamily="18" charset="0"/>
                <a:ea typeface="Verdana" panose="020B0604030504040204" pitchFamily="34"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04226" y="152400"/>
            <a:ext cx="3335548" cy="22098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57200" y="914400"/>
            <a:ext cx="8229600" cy="5211763"/>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sz="1600">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vl6pPr>
              <a:defRPr/>
            </a:lvl6pPr>
            <a:lvl7pPr>
              <a:defRPr/>
            </a:lvl7pPr>
            <a:lvl8pPr>
              <a:defRPr/>
            </a:lvl8pPr>
            <a:lvl9pPr>
              <a:buFont typeface="Arial" pitchFamily="34" charset="0"/>
              <a:buChar cha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b="1" kern="1200" dirty="0" smtClean="0">
                <a:solidFill>
                  <a:srgbClr val="0065A0"/>
                </a:solidFill>
                <a:effectLst>
                  <a:outerShdw blurRad="63500" dist="38100" dir="5400000" algn="t" rotWithShape="0">
                    <a:prstClr val="black">
                      <a:alpha val="25000"/>
                    </a:prstClr>
                  </a:outerShdw>
                </a:effectLst>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722313" y="4068763"/>
            <a:ext cx="7772400" cy="1131887"/>
          </a:xfrm>
        </p:spPr>
        <p:txBody>
          <a:bodyPr anchor="t">
            <a:normAutofit/>
          </a:bodyPr>
          <a:lstStyle>
            <a:lvl1pPr marL="0" indent="0" algn="ctr">
              <a:buNone/>
              <a:defRPr sz="2400">
                <a:solidFill>
                  <a:schemeClr val="tx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Oval 6"/>
          <p:cNvSpPr/>
          <p:nvPr/>
        </p:nvSpPr>
        <p:spPr>
          <a:xfrm>
            <a:off x="4495800"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990600"/>
            <a:ext cx="40386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467544" y="990600"/>
            <a:ext cx="4041648"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
        <p:nvSpPr>
          <p:cNvPr id="11"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2656"/>
            <a:ext cx="8229600" cy="979512"/>
          </a:xfrm>
          <a:prstGeom prst="rect">
            <a:avLst/>
          </a:prstGeom>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Lst>
  <p:hf hdr="0" ftr="0" dt="0"/>
  <p:txStyles>
    <p:titleStyle>
      <a:lvl1pPr algn="ctr" defTabSz="914400" rtl="0" eaLnBrk="1" latinLnBrk="0" hangingPunct="1">
        <a:lnSpc>
          <a:spcPts val="5800"/>
        </a:lnSpc>
        <a:spcBef>
          <a:spcPct val="0"/>
        </a:spcBef>
        <a:buNone/>
        <a:defRPr sz="4200" b="1" kern="1200">
          <a:solidFill>
            <a:srgbClr val="0065A0"/>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ccb.org/cte/wp-content/uploads/2018/01/Statewide-Career-Pathway-Definition-as-adopted-by-the-ICCB-on-Dec-1.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IBT.ICCB@illinois.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2.illinois.gov/sites/GATA/Pages/ResourceLibrary.aspx"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2.iccb.org/iccb/grant-opportunities/" TargetMode="External"/><Relationship Id="rId2" Type="http://schemas.openxmlformats.org/officeDocument/2006/relationships/hyperlink" Target="mailto:iccb.ibt@illinois.go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ICCB.grantpayments@illinois.gov"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mailto:Lavon.Nelson@illinois.gov" TargetMode="External"/><Relationship Id="rId2" Type="http://schemas.openxmlformats.org/officeDocument/2006/relationships/hyperlink" Target="mailto:ICCB.grantpayments@illlinois.gov" TargetMode="External"/><Relationship Id="rId1" Type="http://schemas.openxmlformats.org/officeDocument/2006/relationships/slideLayout" Target="../slideLayouts/slideLayout4.xml"/><Relationship Id="rId5" Type="http://schemas.openxmlformats.org/officeDocument/2006/relationships/image" Target="../media/image9.emf"/><Relationship Id="rId4" Type="http://schemas.openxmlformats.org/officeDocument/2006/relationships/hyperlink" Target="mailto:Alex.Weidenhamer@illinois.gov"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grants.illinois.gov/"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2.iccb.org/iccb/grant-opportuniti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Alex.Weidenhamer@illinois.gov" TargetMode="External"/><Relationship Id="rId2" Type="http://schemas.openxmlformats.org/officeDocument/2006/relationships/hyperlink" Target="mailto:Lavon.Nelson@illinois.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slideLayout" Target="../slideLayouts/slideLayout2.xml"/><Relationship Id="rId7" Type="http://schemas.openxmlformats.org/officeDocument/2006/relationships/diagramLayout" Target="../diagrams/layout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diagramData" Target="../diagrams/data1.xml"/><Relationship Id="rId5" Type="http://schemas.openxmlformats.org/officeDocument/2006/relationships/image" Target="../media/image5.jpeg"/><Relationship Id="rId10" Type="http://schemas.microsoft.com/office/2007/relationships/diagramDrawing" Target="../diagrams/drawing1.xml"/><Relationship Id="rId4" Type="http://schemas.openxmlformats.org/officeDocument/2006/relationships/notesSlide" Target="../notesSlides/notesSlide1.xml"/><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2167881"/>
          </a:xfrm>
        </p:spPr>
        <p:txBody>
          <a:bodyPr/>
          <a:lstStyle/>
          <a:p>
            <a:r>
              <a:rPr lang="en-US" sz="3600"/>
              <a:t>FY2023 </a:t>
            </a:r>
            <a:br>
              <a:rPr lang="en-US" sz="3600"/>
            </a:br>
            <a:r>
              <a:rPr lang="en-US" sz="3600"/>
              <a:t>Innovative Bridge and Transition</a:t>
            </a:r>
            <a:br>
              <a:rPr lang="en-US" sz="3600"/>
            </a:br>
            <a:r>
              <a:rPr lang="en-US" sz="3600"/>
              <a:t>Notice of Funding Opportunity</a:t>
            </a:r>
            <a:br>
              <a:rPr lang="en-US" sz="3600"/>
            </a:br>
            <a:r>
              <a:rPr lang="en-US" sz="3600"/>
              <a:t>Bidder’s Conference</a:t>
            </a:r>
          </a:p>
        </p:txBody>
      </p:sp>
      <p:sp>
        <p:nvSpPr>
          <p:cNvPr id="3" name="Subtitle 2"/>
          <p:cNvSpPr>
            <a:spLocks noGrp="1"/>
          </p:cNvSpPr>
          <p:nvPr>
            <p:ph type="subTitle" idx="1"/>
          </p:nvPr>
        </p:nvSpPr>
        <p:spPr>
          <a:xfrm>
            <a:off x="1371600" y="4800600"/>
            <a:ext cx="6400800" cy="1524000"/>
          </a:xfrm>
        </p:spPr>
        <p:txBody>
          <a:bodyPr vert="horz" lIns="91440" tIns="45720" rIns="91440" bIns="45720" rtlCol="0" anchor="t">
            <a:normAutofit fontScale="85000" lnSpcReduction="20000"/>
          </a:bodyPr>
          <a:lstStyle/>
          <a:p>
            <a:r>
              <a:rPr lang="en-US"/>
              <a:t>Lavon Nelson</a:t>
            </a:r>
          </a:p>
          <a:p>
            <a:r>
              <a:rPr lang="en-US"/>
              <a:t>Alex Weidenhamer</a:t>
            </a:r>
          </a:p>
          <a:p>
            <a:r>
              <a:rPr lang="en-US">
                <a:latin typeface="Times New Roman"/>
                <a:ea typeface="Verdana"/>
                <a:cs typeface="Times New Roman"/>
              </a:rPr>
              <a:t>Jason Golden</a:t>
            </a:r>
          </a:p>
          <a:p>
            <a:r>
              <a:rPr lang="en-US"/>
              <a:t>September 15, 2022 – Virtual Webinar</a:t>
            </a:r>
          </a:p>
        </p:txBody>
      </p:sp>
    </p:spTree>
    <p:extLst>
      <p:ext uri="{BB962C8B-B14F-4D97-AF65-F5344CB8AC3E}">
        <p14:creationId xmlns:p14="http://schemas.microsoft.com/office/powerpoint/2010/main" val="115372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028" y="346014"/>
            <a:ext cx="8219256" cy="763488"/>
          </a:xfrm>
        </p:spPr>
        <p:txBody>
          <a:bodyPr/>
          <a:lstStyle/>
          <a:p>
            <a:r>
              <a:rPr lang="en-US" sz="2800"/>
              <a:t>Grant Objectives – must select one and identify in the application</a:t>
            </a:r>
          </a:p>
        </p:txBody>
      </p:sp>
      <p:sp>
        <p:nvSpPr>
          <p:cNvPr id="3" name="Content Placeholder 2"/>
          <p:cNvSpPr>
            <a:spLocks noGrp="1"/>
          </p:cNvSpPr>
          <p:nvPr>
            <p:ph idx="1"/>
          </p:nvPr>
        </p:nvSpPr>
        <p:spPr>
          <a:xfrm>
            <a:off x="452028" y="1295400"/>
            <a:ext cx="8229600" cy="5211763"/>
          </a:xfrm>
        </p:spPr>
        <p:txBody>
          <a:bodyPr vert="horz" lIns="91440" tIns="45720" rIns="91440" bIns="45720" rtlCol="0" anchor="t">
            <a:normAutofit fontScale="85000" lnSpcReduction="20000"/>
          </a:bodyPr>
          <a:lstStyle/>
          <a:p>
            <a:r>
              <a:rPr lang="en-US" b="1">
                <a:latin typeface="Times New Roman"/>
                <a:cs typeface="Times New Roman"/>
              </a:rPr>
              <a:t>Objective 1: Adult Education Bridge and Integrated Education and Training Programming:</a:t>
            </a:r>
            <a:r>
              <a:rPr lang="en-US">
                <a:latin typeface="Times New Roman"/>
                <a:cs typeface="Times New Roman"/>
              </a:rPr>
              <a:t> Create new and greatly expand bridge or integrated education and training programming, which shall include contextualized basic reading, math, and language skills, occupational competencies, and employability skills. This objective shall not supplant required bridge and IET activities under WIOA Title II, Adult Education and Literacy FY2023 implementation. </a:t>
            </a:r>
            <a:endParaRPr lang="en-US"/>
          </a:p>
          <a:p>
            <a:pPr marL="0" indent="0">
              <a:buNone/>
            </a:pPr>
            <a:endParaRPr lang="en-US"/>
          </a:p>
          <a:p>
            <a:r>
              <a:rPr lang="en-US" b="1">
                <a:latin typeface="Times New Roman"/>
                <a:cs typeface="Times New Roman"/>
              </a:rPr>
              <a:t>Objective 2:</a:t>
            </a:r>
            <a:r>
              <a:rPr lang="en-US">
                <a:latin typeface="Times New Roman"/>
                <a:cs typeface="Times New Roman"/>
              </a:rPr>
              <a:t> </a:t>
            </a:r>
            <a:r>
              <a:rPr lang="en-US" b="1">
                <a:latin typeface="Times New Roman"/>
                <a:cs typeface="Times New Roman"/>
              </a:rPr>
              <a:t>Seamless Transitions for College and Career Pathways:</a:t>
            </a:r>
            <a:r>
              <a:rPr lang="en-US">
                <a:latin typeface="Times New Roman"/>
                <a:cs typeface="Times New Roman"/>
              </a:rPr>
              <a:t> Implement programs that provide seamless transitions from high school to college or between postsecondary institutions, including but not limited to: curriculum alignment between secondary and postsecondary institutions, curriculum alignment and articulation efforts between postsecondary institutions (2+2 agreements, up to graduate level work), dual credit programming, CTE program of study development and implementation, college and career pathway endorsement activities, and pre-apprenticeship to apprenticeship partnerships. Specifically, applicants should consider programs that provide seamless transitions for students, including out-of-school youth, into and through college and career pathways that prepare them for high-skill, high-wage, and in-demand careers. </a:t>
            </a:r>
            <a:endParaRPr lang="en-US"/>
          </a:p>
          <a:p>
            <a:pPr marL="0" indent="0">
              <a:buNone/>
            </a:pPr>
            <a:endParaRPr lang="en-US"/>
          </a:p>
          <a:p>
            <a:endParaRPr lang="en-US"/>
          </a:p>
        </p:txBody>
      </p:sp>
    </p:spTree>
    <p:extLst>
      <p:ext uri="{BB962C8B-B14F-4D97-AF65-F5344CB8AC3E}">
        <p14:creationId xmlns:p14="http://schemas.microsoft.com/office/powerpoint/2010/main" val="3246553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4212-E90D-4E88-9637-22FB6F4F5346}"/>
              </a:ext>
            </a:extLst>
          </p:cNvPr>
          <p:cNvSpPr>
            <a:spLocks noGrp="1"/>
          </p:cNvSpPr>
          <p:nvPr>
            <p:ph type="title"/>
          </p:nvPr>
        </p:nvSpPr>
        <p:spPr/>
        <p:txBody>
          <a:bodyPr/>
          <a:lstStyle/>
          <a:p>
            <a:r>
              <a:rPr lang="en-US"/>
              <a:t>Grant objectives, Cont’d</a:t>
            </a:r>
          </a:p>
        </p:txBody>
      </p:sp>
      <p:sp>
        <p:nvSpPr>
          <p:cNvPr id="3" name="Content Placeholder 2">
            <a:extLst>
              <a:ext uri="{FF2B5EF4-FFF2-40B4-BE49-F238E27FC236}">
                <a16:creationId xmlns:a16="http://schemas.microsoft.com/office/drawing/2014/main" id="{9D0AF297-AF9D-48C9-83C7-32C44FC9AB4C}"/>
              </a:ext>
            </a:extLst>
          </p:cNvPr>
          <p:cNvSpPr>
            <a:spLocks noGrp="1"/>
          </p:cNvSpPr>
          <p:nvPr>
            <p:ph idx="1"/>
          </p:nvPr>
        </p:nvSpPr>
        <p:spPr/>
        <p:txBody>
          <a:bodyPr>
            <a:normAutofit fontScale="85000" lnSpcReduction="20000"/>
          </a:bodyPr>
          <a:lstStyle/>
          <a:p>
            <a:pPr lvl="0"/>
            <a:endParaRPr lang="en-US" b="1"/>
          </a:p>
          <a:p>
            <a:pPr lvl="0"/>
            <a:r>
              <a:rPr lang="en-US" b="1"/>
              <a:t>Objective 3: Wrap-around Support Services:</a:t>
            </a:r>
            <a:r>
              <a:rPr lang="en-US"/>
              <a:t> Utilize transition/wrap-around services which provide students with the information and assistance they need to equitably access and persist along their career pathway. This may include providing wrap-around services for students transitioning from adult education or remedial coursework to credit or occupational programs, or from credit or occupational programs to the workforce. Services may include academic advising, career pathway navigation, tutoring, supplemental instruction, study skills, coaching, and referrals to individual support services (e.g., basic needs including housing, transportation, and childcare). </a:t>
            </a:r>
          </a:p>
          <a:p>
            <a:pPr marL="0" indent="0">
              <a:buNone/>
            </a:pPr>
            <a:r>
              <a:rPr lang="en-US"/>
              <a:t> </a:t>
            </a:r>
          </a:p>
          <a:p>
            <a:pPr lvl="0"/>
            <a:r>
              <a:rPr lang="en-US" b="1"/>
              <a:t>Objective 4: Seamless Transitions for Students with Disabilities:</a:t>
            </a:r>
            <a:r>
              <a:rPr lang="en-US"/>
              <a:t> Create comprehensive programming for individuals with disabilities that provides vocational, psychological counseling, transitional and educational services, and job placement activities for them to live and work independently in the community.  These programs may include transitions from high school to college as well as college to employment. </a:t>
            </a:r>
          </a:p>
          <a:p>
            <a:pPr marL="0" indent="0">
              <a:buNone/>
            </a:pPr>
            <a:r>
              <a:rPr lang="en-US"/>
              <a:t> </a:t>
            </a:r>
          </a:p>
          <a:p>
            <a:endParaRPr lang="en-US"/>
          </a:p>
        </p:txBody>
      </p:sp>
    </p:spTree>
    <p:extLst>
      <p:ext uri="{BB962C8B-B14F-4D97-AF65-F5344CB8AC3E}">
        <p14:creationId xmlns:p14="http://schemas.microsoft.com/office/powerpoint/2010/main" val="237742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2656"/>
            <a:ext cx="8219256" cy="763488"/>
          </a:xfrm>
        </p:spPr>
        <p:txBody>
          <a:bodyPr/>
          <a:lstStyle/>
          <a:p>
            <a:br>
              <a:rPr lang="en-US" sz="2400">
                <a:effectLst/>
              </a:rPr>
            </a:br>
            <a:br>
              <a:rPr lang="en-US" sz="2400">
                <a:effectLst/>
              </a:rPr>
            </a:br>
            <a:r>
              <a:rPr lang="en-US" sz="2400">
                <a:effectLst/>
              </a:rPr>
              <a:t>Priority Activities to be carried out in all Objectives</a:t>
            </a:r>
            <a:r>
              <a:rPr lang="en-US" sz="2800">
                <a:effectLst/>
              </a:rPr>
              <a:t>:</a:t>
            </a:r>
            <a:br>
              <a:rPr lang="en-US" sz="2800">
                <a:effectLst/>
              </a:rPr>
            </a:br>
            <a:endParaRPr lang="en-US" sz="2800"/>
          </a:p>
        </p:txBody>
      </p:sp>
      <p:sp>
        <p:nvSpPr>
          <p:cNvPr id="3" name="Content Placeholder 2"/>
          <p:cNvSpPr>
            <a:spLocks noGrp="1"/>
          </p:cNvSpPr>
          <p:nvPr>
            <p:ph idx="1"/>
          </p:nvPr>
        </p:nvSpPr>
        <p:spPr/>
        <p:txBody>
          <a:bodyPr>
            <a:normAutofit fontScale="55000" lnSpcReduction="20000"/>
          </a:bodyPr>
          <a:lstStyle/>
          <a:p>
            <a:pPr lvl="0"/>
            <a:endParaRPr lang="en-US" sz="2900" b="1"/>
          </a:p>
          <a:p>
            <a:pPr lvl="0"/>
            <a:endParaRPr lang="en-US" sz="2900" b="1"/>
          </a:p>
          <a:p>
            <a:pPr marL="514350" lvl="0" indent="-514350">
              <a:buFont typeface="+mj-lt"/>
              <a:buAutoNum type="arabicPeriod"/>
            </a:pPr>
            <a:r>
              <a:rPr lang="en-US" sz="3300" b="1"/>
              <a:t>Engage in partnerships</a:t>
            </a:r>
            <a:r>
              <a:rPr lang="en-US" sz="3300"/>
              <a:t> with other entities that may strengthen the ability of students to persist through the education and training provided. Systemic change efforts are encouraged. Partners may include community-based organizations, institutions of higher education, advocacy groups, local one-stops, and employers, among others. </a:t>
            </a:r>
          </a:p>
          <a:p>
            <a:pPr marL="514350" lvl="0" indent="-514350">
              <a:buFont typeface="+mj-lt"/>
              <a:buAutoNum type="arabicPeriod"/>
            </a:pPr>
            <a:r>
              <a:rPr lang="en-US" sz="3300" b="1"/>
              <a:t>Develop and implement career activities</a:t>
            </a:r>
            <a:r>
              <a:rPr lang="en-US" sz="3300"/>
              <a:t> which may strengthen career development and exploration, career planning, understanding the world of work, and integration of essential employability skills. This may include work-based learning opportunities (e.g. internships, pre-apprenticeships, apprenticeships, etc.).</a:t>
            </a:r>
          </a:p>
          <a:p>
            <a:pPr marL="514350" lvl="0" indent="-514350">
              <a:buFont typeface="+mj-lt"/>
              <a:buAutoNum type="arabicPeriod"/>
            </a:pPr>
            <a:r>
              <a:rPr lang="en-US" sz="3300" b="1"/>
              <a:t>Implement and integrate equity-driven, evidenced-based practices, </a:t>
            </a:r>
            <a:r>
              <a:rPr lang="en-US" sz="3300"/>
              <a:t>strategies, and pedagogy throughout programming. Grantees should utilize data-informed decision-making in the development, implementation, and evaluation of programming to identify equity gaps and address inequities appropriately. Programs should aim to ensure diversity, equity, and inclusion is adequately supported in programming. Specifically, programs should aim to advance equitable access and outcomes for racially and ethnically minoritized communities as well as others marginalized by education and workforce systems. </a:t>
            </a:r>
          </a:p>
          <a:p>
            <a:pPr marL="0" indent="0">
              <a:buNone/>
            </a:pPr>
            <a:endParaRPr lang="en-US" sz="3300"/>
          </a:p>
          <a:p>
            <a:pPr marL="0" indent="0">
              <a:buNone/>
            </a:pPr>
            <a:r>
              <a:rPr lang="en-US" sz="2900"/>
              <a:t> </a:t>
            </a:r>
          </a:p>
        </p:txBody>
      </p:sp>
    </p:spTree>
    <p:extLst>
      <p:ext uri="{BB962C8B-B14F-4D97-AF65-F5344CB8AC3E}">
        <p14:creationId xmlns:p14="http://schemas.microsoft.com/office/powerpoint/2010/main" val="3048060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of Grant Activities</a:t>
            </a:r>
          </a:p>
        </p:txBody>
      </p:sp>
      <p:sp>
        <p:nvSpPr>
          <p:cNvPr id="3" name="Content Placeholder 2"/>
          <p:cNvSpPr>
            <a:spLocks noGrp="1"/>
          </p:cNvSpPr>
          <p:nvPr>
            <p:ph idx="1"/>
          </p:nvPr>
        </p:nvSpPr>
        <p:spPr>
          <a:xfrm>
            <a:off x="457200" y="914400"/>
            <a:ext cx="8534400" cy="5791200"/>
          </a:xfrm>
        </p:spPr>
        <p:txBody>
          <a:bodyPr>
            <a:normAutofit fontScale="77500" lnSpcReduction="20000"/>
          </a:bodyPr>
          <a:lstStyle/>
          <a:p>
            <a:pPr marL="0" indent="0">
              <a:buNone/>
            </a:pPr>
            <a:r>
              <a:rPr lang="en-US" b="1"/>
              <a:t>Allowable Activities with various Objectives:</a:t>
            </a:r>
            <a:r>
              <a:rPr lang="en-US"/>
              <a:t> </a:t>
            </a:r>
          </a:p>
          <a:p>
            <a:r>
              <a:rPr lang="en-US"/>
              <a:t>The expectation is that applicants will propose activities that will align with statewide priorities around </a:t>
            </a:r>
            <a:r>
              <a:rPr lang="en-US" u="sng">
                <a:hlinkClick r:id="rId3"/>
              </a:rPr>
              <a:t>career pathway</a:t>
            </a:r>
            <a:r>
              <a:rPr lang="en-US"/>
              <a:t> opportunities and activities that </a:t>
            </a:r>
            <a:r>
              <a:rPr lang="en-US" b="1"/>
              <a:t>promote equity and diversity;</a:t>
            </a:r>
          </a:p>
          <a:p>
            <a:pPr lvl="0"/>
            <a:r>
              <a:rPr lang="en-US"/>
              <a:t>Developing or Aligning Curriculum: Furthering the alignment of coursework by contextualizing and integrating basic skills or academic and career and technical education offerings. This may also include articulation agreements between community college and four-year institutions, curricular alignment activities up to post-baccalaureate level, and competency mapping throughout the pathway.  </a:t>
            </a:r>
          </a:p>
          <a:p>
            <a:pPr lvl="0"/>
            <a:r>
              <a:rPr lang="en-US"/>
              <a:t>Creating career pathway activities for those youth in their senior year of high school that smooth their transition into postsecondary education or to a training program.</a:t>
            </a:r>
          </a:p>
          <a:p>
            <a:pPr lvl="0"/>
            <a:r>
              <a:rPr lang="en-US"/>
              <a:t>Creating short-term training programs that support minority students’ transition into postsecondary education and employment.</a:t>
            </a:r>
          </a:p>
          <a:p>
            <a:pPr lvl="0"/>
            <a:r>
              <a:rPr lang="en-US"/>
              <a:t>Developing African American History programs that teach cultural awareness and historical perspectives.</a:t>
            </a:r>
          </a:p>
          <a:p>
            <a:pPr lvl="0"/>
            <a:r>
              <a:rPr lang="en-US"/>
              <a:t>Developing an American History curriculum that teaches cultural awareness and gives an accurate account of history for k-12 in Illinois. </a:t>
            </a:r>
          </a:p>
          <a:p>
            <a:pPr lvl="0"/>
            <a:r>
              <a:rPr lang="en-US"/>
              <a:t>Creation of programs and services that assists individuals with disabilities (i.e., those who are on the autism spectrum) to access educational services that will help support their independence and reduce barriers to their success.</a:t>
            </a:r>
          </a:p>
          <a:p>
            <a:endParaRPr lang="en-US"/>
          </a:p>
        </p:txBody>
      </p:sp>
    </p:spTree>
    <p:extLst>
      <p:ext uri="{BB962C8B-B14F-4D97-AF65-F5344CB8AC3E}">
        <p14:creationId xmlns:p14="http://schemas.microsoft.com/office/powerpoint/2010/main" val="3098093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More Example Activities</a:t>
            </a:r>
          </a:p>
        </p:txBody>
      </p:sp>
      <p:sp>
        <p:nvSpPr>
          <p:cNvPr id="3" name="Content Placeholder 2"/>
          <p:cNvSpPr>
            <a:spLocks noGrp="1"/>
          </p:cNvSpPr>
          <p:nvPr>
            <p:ph idx="1"/>
          </p:nvPr>
        </p:nvSpPr>
        <p:spPr>
          <a:xfrm>
            <a:off x="457200" y="914400"/>
            <a:ext cx="8229600" cy="5257800"/>
          </a:xfrm>
        </p:spPr>
        <p:txBody>
          <a:bodyPr>
            <a:normAutofit fontScale="47500" lnSpcReduction="20000"/>
          </a:bodyPr>
          <a:lstStyle/>
          <a:p>
            <a:pPr lvl="0"/>
            <a:r>
              <a:rPr lang="en-US"/>
              <a:t>Creating a high demand dual credit program from high school to postsecondary education.</a:t>
            </a:r>
          </a:p>
          <a:p>
            <a:pPr lvl="0"/>
            <a:r>
              <a:rPr lang="en-US"/>
              <a:t>Developing an integrated education and training program that allows those who are basic skill deficient to earn industry recognized or college credentials, college credit, and credits toward an in-demand occupation.</a:t>
            </a:r>
          </a:p>
          <a:p>
            <a:pPr lvl="0"/>
            <a:r>
              <a:rPr lang="en-US"/>
              <a:t>Expanding or developing models that link participants in adult education programs including all provider types and to community colleges.  </a:t>
            </a:r>
          </a:p>
          <a:p>
            <a:pPr lvl="0"/>
            <a:r>
              <a:rPr lang="en-US"/>
              <a:t>Developing models that promote service integration with partner programs.</a:t>
            </a:r>
          </a:p>
          <a:p>
            <a:pPr lvl="0"/>
            <a:r>
              <a:rPr lang="en-US"/>
              <a:t>Developing a bridge program in an in-demand sector.</a:t>
            </a:r>
          </a:p>
          <a:p>
            <a:pPr lvl="0"/>
            <a:r>
              <a:rPr lang="en-US"/>
              <a:t>Working with employers to develop a career pathway program that is designed for incumbent workers.</a:t>
            </a:r>
          </a:p>
          <a:p>
            <a:pPr lvl="0"/>
            <a:r>
              <a:rPr lang="en-US"/>
              <a:t>Developing a process for using prior learning assessment to evaluate and grant credit for prior learning. </a:t>
            </a:r>
          </a:p>
          <a:p>
            <a:pPr lvl="0"/>
            <a:r>
              <a:rPr lang="en-US"/>
              <a:t>Developing a student support center model that will enhance services to underrepresented populations.</a:t>
            </a:r>
          </a:p>
          <a:p>
            <a:pPr lvl="0"/>
            <a:r>
              <a:rPr lang="en-US"/>
              <a:t>Creating support services models/toolkits that will reduce barriers to populations and enhance their educational success.</a:t>
            </a:r>
          </a:p>
          <a:p>
            <a:pPr lvl="0"/>
            <a:r>
              <a:rPr lang="en-US"/>
              <a:t>Expanding bridge to include an innovative support services program to ensure student success in progressing to and through postsecondary education.</a:t>
            </a:r>
          </a:p>
          <a:p>
            <a:pPr lvl="0"/>
            <a:r>
              <a:rPr lang="en-US"/>
              <a:t>Engaging employers in the development of an apprenticeship program for adults in a high demand sector.</a:t>
            </a:r>
          </a:p>
          <a:p>
            <a:pPr lvl="0"/>
            <a:r>
              <a:rPr lang="en-US"/>
              <a:t>Enhancing or developing institutional career pathways. Applicants may engage in career pathway development, alignment, and/or evaluation activities to ensure the inclusion of multiple entry and exit points, rigorous and integrated content, or focus on strengthening components which make up a successful bridge or transition program (i.e., integrated education and training program development, curriculum alignment, stackable credentials).</a:t>
            </a:r>
          </a:p>
          <a:p>
            <a:pPr lvl="0"/>
            <a:r>
              <a:rPr lang="en-US"/>
              <a:t>Developing work-based learning or apprenticeship models. </a:t>
            </a:r>
          </a:p>
          <a:p>
            <a:pPr lvl="0"/>
            <a:r>
              <a:rPr lang="en-US"/>
              <a:t>Developing support services models that include wrap-around services for basic needs including but not limited to housing, financial literacy, and other services that will reduce barriers to educational success for all students including those who are homeless and those individuals with disabilities.</a:t>
            </a:r>
          </a:p>
          <a:p>
            <a:pPr lvl="0"/>
            <a:r>
              <a:rPr lang="en-US"/>
              <a:t>Developing comprehensive programs and services for those with disabilities that provide assessment of work strengths, abilities and limitations through an evaluation process which may include but not limited to interviews, testing and observation. These services may consist of providing living center programming such as life skills including budgeting, meal preparation, job placement into compatible competitive employment, professional training and research, driver’s rehabilitation services, essential work skills with an emphasis on employer expectations, and other daily living skills that offer residents an opportunity to live and learn new skills and work toward personal independence. </a:t>
            </a:r>
          </a:p>
          <a:p>
            <a:pPr lvl="0"/>
            <a:r>
              <a:rPr lang="en-US"/>
              <a:t>Other activities of statewide significance that expands career pathways and is aligned with labor market information as identified by local or regional needs. </a:t>
            </a:r>
          </a:p>
          <a:p>
            <a:pPr marL="0" indent="0">
              <a:buNone/>
            </a:pPr>
            <a:endParaRPr lang="en-US"/>
          </a:p>
        </p:txBody>
      </p:sp>
    </p:spTree>
    <p:extLst>
      <p:ext uri="{BB962C8B-B14F-4D97-AF65-F5344CB8AC3E}">
        <p14:creationId xmlns:p14="http://schemas.microsoft.com/office/powerpoint/2010/main" val="2991819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 of Example Activities</a:t>
            </a:r>
          </a:p>
        </p:txBody>
      </p:sp>
      <p:sp>
        <p:nvSpPr>
          <p:cNvPr id="3" name="Content Placeholder 2"/>
          <p:cNvSpPr>
            <a:spLocks noGrp="1"/>
          </p:cNvSpPr>
          <p:nvPr>
            <p:ph idx="1"/>
          </p:nvPr>
        </p:nvSpPr>
        <p:spPr/>
        <p:txBody>
          <a:bodyPr/>
          <a:lstStyle/>
          <a:p>
            <a:r>
              <a:rPr lang="en-US"/>
              <a:t>Applicants are not limited to these example activities.</a:t>
            </a:r>
          </a:p>
          <a:p>
            <a:pPr lvl="1"/>
            <a:r>
              <a:rPr lang="en-US"/>
              <a:t>Other activities of statewide significance that expand career pathways and are aligned with labor market information as identified by local or regional needs. </a:t>
            </a:r>
          </a:p>
          <a:p>
            <a:r>
              <a:rPr lang="en-US"/>
              <a:t>Applicant’s proposed activities must be in alignment with the grant purpose and objectives.</a:t>
            </a:r>
          </a:p>
          <a:p>
            <a:r>
              <a:rPr lang="en-US"/>
              <a:t>Applicants may propose as many activities as desired.</a:t>
            </a:r>
          </a:p>
          <a:p>
            <a:r>
              <a:rPr lang="en-US"/>
              <a:t>Applicants will be held accountable for the performance outcomes and goals as proposed in their application.</a:t>
            </a:r>
          </a:p>
          <a:p>
            <a:pPr marL="0" indent="0">
              <a:buNone/>
            </a:pPr>
            <a:endParaRPr lang="en-US"/>
          </a:p>
        </p:txBody>
      </p:sp>
    </p:spTree>
    <p:extLst>
      <p:ext uri="{BB962C8B-B14F-4D97-AF65-F5344CB8AC3E}">
        <p14:creationId xmlns:p14="http://schemas.microsoft.com/office/powerpoint/2010/main" val="335868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Application Packet</a:t>
            </a:r>
          </a:p>
        </p:txBody>
      </p:sp>
    </p:spTree>
    <p:extLst>
      <p:ext uri="{BB962C8B-B14F-4D97-AF65-F5344CB8AC3E}">
        <p14:creationId xmlns:p14="http://schemas.microsoft.com/office/powerpoint/2010/main" val="479019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Application Packet Overview</a:t>
            </a:r>
          </a:p>
        </p:txBody>
      </p:sp>
      <p:sp>
        <p:nvSpPr>
          <p:cNvPr id="5" name="Content Placeholder 4"/>
          <p:cNvSpPr>
            <a:spLocks noGrp="1"/>
          </p:cNvSpPr>
          <p:nvPr>
            <p:ph idx="1"/>
          </p:nvPr>
        </p:nvSpPr>
        <p:spPr/>
        <p:txBody>
          <a:bodyPr vert="horz" lIns="91440" tIns="45720" rIns="91440" bIns="45720" rtlCol="0" anchor="t">
            <a:normAutofit fontScale="92500"/>
          </a:bodyPr>
          <a:lstStyle/>
          <a:p>
            <a:pPr>
              <a:buFont typeface="Wingdings" panose="05000000000000000000" pitchFamily="2" charset="2"/>
              <a:buChar char="ü"/>
            </a:pPr>
            <a:r>
              <a:rPr lang="en-US"/>
              <a:t>Applicants:</a:t>
            </a:r>
          </a:p>
          <a:p>
            <a:pPr lvl="1"/>
            <a:r>
              <a:rPr lang="en-US"/>
              <a:t>must include all parts of the application package in the submission.</a:t>
            </a:r>
          </a:p>
          <a:p>
            <a:pPr lvl="1"/>
            <a:r>
              <a:rPr lang="en-US"/>
              <a:t>must complete and submit the application by the deadline. </a:t>
            </a:r>
          </a:p>
          <a:p>
            <a:pPr lvl="2"/>
            <a:r>
              <a:rPr lang="en-US" b="1">
                <a:latin typeface="Times New Roman"/>
                <a:cs typeface="Times New Roman"/>
              </a:rPr>
              <a:t>October 17, 2022, at 11:59 CST</a:t>
            </a:r>
          </a:p>
          <a:p>
            <a:pPr lvl="1"/>
            <a:r>
              <a:rPr lang="en-US"/>
              <a:t>must use the templates provided.</a:t>
            </a:r>
          </a:p>
          <a:p>
            <a:pPr>
              <a:buFont typeface="Wingdings" panose="05000000000000000000" pitchFamily="2" charset="2"/>
              <a:buChar char="ü"/>
            </a:pPr>
            <a:r>
              <a:rPr lang="en-US"/>
              <a:t>One application per institution.</a:t>
            </a:r>
          </a:p>
          <a:p>
            <a:pPr>
              <a:buFont typeface="Wingdings" panose="05000000000000000000" pitchFamily="2" charset="2"/>
              <a:buChar char="ü"/>
            </a:pPr>
            <a:r>
              <a:rPr lang="en-US"/>
              <a:t>Applicants are not eligible to renew or extend existing grant-funded projects but may supplement or scale current initiatives. </a:t>
            </a:r>
          </a:p>
          <a:p>
            <a:pPr>
              <a:buFont typeface="Wingdings" panose="05000000000000000000" pitchFamily="2" charset="2"/>
              <a:buChar char="ü"/>
            </a:pPr>
            <a:r>
              <a:rPr lang="en-US"/>
              <a:t>Application Packet must include a(n):</a:t>
            </a:r>
          </a:p>
          <a:p>
            <a:pPr marL="914400" lvl="1" indent="-457200">
              <a:buFont typeface="+mj-lt"/>
              <a:buAutoNum type="arabicPeriod"/>
            </a:pPr>
            <a:r>
              <a:rPr lang="en-US"/>
              <a:t>Uniform Application</a:t>
            </a:r>
          </a:p>
          <a:p>
            <a:pPr marL="914400" lvl="1" indent="-457200">
              <a:buFont typeface="+mj-lt"/>
              <a:buAutoNum type="arabicPeriod"/>
            </a:pPr>
            <a:r>
              <a:rPr lang="en-US"/>
              <a:t>Cover Page (template)</a:t>
            </a:r>
          </a:p>
          <a:p>
            <a:pPr marL="914400" lvl="1" indent="-457200">
              <a:buFont typeface="+mj-lt"/>
              <a:buAutoNum type="arabicPeriod"/>
            </a:pPr>
            <a:r>
              <a:rPr lang="en-US"/>
              <a:t>Application Narrative</a:t>
            </a:r>
          </a:p>
          <a:p>
            <a:pPr marL="914400" lvl="1" indent="-457200">
              <a:buFont typeface="+mj-lt"/>
              <a:buAutoNum type="arabicPeriod"/>
            </a:pPr>
            <a:r>
              <a:rPr lang="en-US"/>
              <a:t>Uniform Budget</a:t>
            </a:r>
          </a:p>
          <a:p>
            <a:pPr marL="914400" lvl="1" indent="-457200">
              <a:buAutoNum type="arabicPeriod"/>
            </a:pPr>
            <a:r>
              <a:rPr lang="en-US">
                <a:latin typeface="Times New Roman"/>
                <a:cs typeface="Times New Roman"/>
              </a:rPr>
              <a:t>Performance Measures Chart</a:t>
            </a:r>
            <a:endParaRPr lang="en-US"/>
          </a:p>
          <a:p>
            <a:endParaRPr lang="en-US"/>
          </a:p>
          <a:p>
            <a:endParaRPr lang="en-US"/>
          </a:p>
        </p:txBody>
      </p:sp>
    </p:spTree>
    <p:extLst>
      <p:ext uri="{BB962C8B-B14F-4D97-AF65-F5344CB8AC3E}">
        <p14:creationId xmlns:p14="http://schemas.microsoft.com/office/powerpoint/2010/main" val="1060349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10E5-37A3-AE4F-783F-F12809D63FBA}"/>
              </a:ext>
            </a:extLst>
          </p:cNvPr>
          <p:cNvSpPr>
            <a:spLocks noGrp="1"/>
          </p:cNvSpPr>
          <p:nvPr>
            <p:ph type="title"/>
          </p:nvPr>
        </p:nvSpPr>
        <p:spPr/>
        <p:txBody>
          <a:bodyPr/>
          <a:lstStyle/>
          <a:p>
            <a:r>
              <a:rPr lang="en-US"/>
              <a:t>Performance measures chart</a:t>
            </a:r>
          </a:p>
        </p:txBody>
      </p:sp>
      <p:graphicFrame>
        <p:nvGraphicFramePr>
          <p:cNvPr id="5" name="Table 4">
            <a:extLst>
              <a:ext uri="{FF2B5EF4-FFF2-40B4-BE49-F238E27FC236}">
                <a16:creationId xmlns:a16="http://schemas.microsoft.com/office/drawing/2014/main" id="{2E9944F0-7C33-CD39-D514-26FA313C0BEB}"/>
              </a:ext>
            </a:extLst>
          </p:cNvPr>
          <p:cNvGraphicFramePr>
            <a:graphicFrameLocks noGrp="1"/>
          </p:cNvGraphicFramePr>
          <p:nvPr>
            <p:extLst>
              <p:ext uri="{D42A27DB-BD31-4B8C-83A1-F6EECF244321}">
                <p14:modId xmlns:p14="http://schemas.microsoft.com/office/powerpoint/2010/main" val="910888556"/>
              </p:ext>
            </p:extLst>
          </p:nvPr>
        </p:nvGraphicFramePr>
        <p:xfrm>
          <a:off x="2019300" y="1051720"/>
          <a:ext cx="5105399" cy="4754560"/>
        </p:xfrm>
        <a:graphic>
          <a:graphicData uri="http://schemas.openxmlformats.org/drawingml/2006/table">
            <a:tbl>
              <a:tblPr firstRow="1" firstCol="1" lastRow="1" lastCol="1" bandRow="1" bandCol="1"/>
              <a:tblGrid>
                <a:gridCol w="2501233">
                  <a:extLst>
                    <a:ext uri="{9D8B030D-6E8A-4147-A177-3AD203B41FA5}">
                      <a16:colId xmlns:a16="http://schemas.microsoft.com/office/drawing/2014/main" val="782885576"/>
                    </a:ext>
                  </a:extLst>
                </a:gridCol>
                <a:gridCol w="650803">
                  <a:extLst>
                    <a:ext uri="{9D8B030D-6E8A-4147-A177-3AD203B41FA5}">
                      <a16:colId xmlns:a16="http://schemas.microsoft.com/office/drawing/2014/main" val="1530336415"/>
                    </a:ext>
                  </a:extLst>
                </a:gridCol>
                <a:gridCol w="651280">
                  <a:extLst>
                    <a:ext uri="{9D8B030D-6E8A-4147-A177-3AD203B41FA5}">
                      <a16:colId xmlns:a16="http://schemas.microsoft.com/office/drawing/2014/main" val="508349402"/>
                    </a:ext>
                  </a:extLst>
                </a:gridCol>
                <a:gridCol w="650803">
                  <a:extLst>
                    <a:ext uri="{9D8B030D-6E8A-4147-A177-3AD203B41FA5}">
                      <a16:colId xmlns:a16="http://schemas.microsoft.com/office/drawing/2014/main" val="1563163202"/>
                    </a:ext>
                  </a:extLst>
                </a:gridCol>
                <a:gridCol w="651280">
                  <a:extLst>
                    <a:ext uri="{9D8B030D-6E8A-4147-A177-3AD203B41FA5}">
                      <a16:colId xmlns:a16="http://schemas.microsoft.com/office/drawing/2014/main" val="3093284202"/>
                    </a:ext>
                  </a:extLst>
                </a:gridCol>
              </a:tblGrid>
              <a:tr h="323616">
                <a:tc>
                  <a:txBody>
                    <a:bodyPr/>
                    <a:lstStyle/>
                    <a:p>
                      <a:pPr marL="0" marR="0">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Planned Deliverables and Performance Measures</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Quarter 1</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1/1/23-3/31/23</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Quarter 2</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4/1/23-6/30/23</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Quarter 3</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7/1/23-9/30/23</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Quarter 4</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10/1/23-12/31/23</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15445779"/>
                  </a:ext>
                </a:extLst>
              </a:tr>
              <a:tr h="553868">
                <a:tc>
                  <a:txBody>
                    <a:bodyPr/>
                    <a:lstStyle/>
                    <a:p>
                      <a:pPr marL="0" marR="0">
                        <a:spcBef>
                          <a:spcPts val="0"/>
                        </a:spcBef>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767713392"/>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1510081394"/>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197222537"/>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765318115"/>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4263688106"/>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451015951"/>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2265606879"/>
                  </a:ext>
                </a:extLst>
              </a:tr>
              <a:tr h="553868">
                <a:tc>
                  <a:txBody>
                    <a:bodyPr/>
                    <a:lstStyle/>
                    <a:p>
                      <a:pPr marL="0" marR="0">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89874255"/>
                  </a:ext>
                </a:extLst>
              </a:tr>
            </a:tbl>
          </a:graphicData>
        </a:graphic>
      </p:graphicFrame>
    </p:spTree>
    <p:extLst>
      <p:ext uri="{BB962C8B-B14F-4D97-AF65-F5344CB8AC3E}">
        <p14:creationId xmlns:p14="http://schemas.microsoft.com/office/powerpoint/2010/main" val="3791815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467544" y="990600"/>
            <a:ext cx="4041648" cy="5638800"/>
          </a:xfrm>
        </p:spPr>
        <p:txBody>
          <a:bodyPr vert="horz" lIns="91440" tIns="45720" rIns="91440" bIns="45720" rtlCol="0" anchor="t">
            <a:normAutofit fontScale="85000" lnSpcReduction="10000"/>
          </a:bodyPr>
          <a:lstStyle/>
          <a:p>
            <a:pPr marL="0" indent="0">
              <a:buNone/>
            </a:pPr>
            <a:r>
              <a:rPr lang="en-US" b="1"/>
              <a:t>1. Uniform Application</a:t>
            </a:r>
          </a:p>
          <a:p>
            <a:pPr lvl="1"/>
            <a:r>
              <a:rPr lang="en-US">
                <a:latin typeface="Times New Roman"/>
                <a:cs typeface="Times New Roman"/>
              </a:rPr>
              <a:t>Must be completely filled out </a:t>
            </a:r>
            <a:endParaRPr lang="en-US"/>
          </a:p>
          <a:p>
            <a:pPr lvl="2"/>
            <a:r>
              <a:rPr lang="en-US"/>
              <a:t>1</a:t>
            </a:r>
            <a:r>
              <a:rPr lang="en-US" baseline="30000"/>
              <a:t>st</a:t>
            </a:r>
            <a:r>
              <a:rPr lang="en-US"/>
              <a:t> page is for the ICCB.</a:t>
            </a:r>
          </a:p>
          <a:p>
            <a:pPr lvl="1"/>
            <a:r>
              <a:rPr lang="en-US"/>
              <a:t>NA, for questions not applicable</a:t>
            </a:r>
          </a:p>
          <a:p>
            <a:pPr marL="0" indent="0">
              <a:buNone/>
            </a:pPr>
            <a:r>
              <a:rPr lang="en-US" b="1"/>
              <a:t>2. Cover Page and Grant Summation (Separate Sheet)</a:t>
            </a:r>
          </a:p>
          <a:p>
            <a:pPr lvl="1"/>
            <a:r>
              <a:rPr lang="en-US"/>
              <a:t>Institution’s Name</a:t>
            </a:r>
          </a:p>
          <a:p>
            <a:pPr lvl="1"/>
            <a:r>
              <a:rPr lang="en-US"/>
              <a:t>Address</a:t>
            </a:r>
          </a:p>
          <a:p>
            <a:pPr lvl="1"/>
            <a:r>
              <a:rPr lang="en-US"/>
              <a:t>Telephone Number</a:t>
            </a:r>
          </a:p>
          <a:p>
            <a:pPr lvl="1"/>
            <a:r>
              <a:rPr lang="en-US"/>
              <a:t>Website</a:t>
            </a:r>
          </a:p>
          <a:p>
            <a:pPr lvl="1"/>
            <a:r>
              <a:rPr lang="en-US"/>
              <a:t>Contact information for:</a:t>
            </a:r>
          </a:p>
          <a:p>
            <a:pPr lvl="2"/>
            <a:r>
              <a:rPr lang="en-US">
                <a:latin typeface="Times New Roman"/>
                <a:cs typeface="Times New Roman"/>
              </a:rPr>
              <a:t>President/Chief Executive Officer, </a:t>
            </a:r>
            <a:endParaRPr lang="en-US"/>
          </a:p>
          <a:p>
            <a:pPr lvl="2"/>
            <a:r>
              <a:rPr lang="en-US">
                <a:latin typeface="Times New Roman"/>
                <a:cs typeface="Times New Roman"/>
              </a:rPr>
              <a:t>Chief Financial Officer, and Project Coordinator/ Administrator</a:t>
            </a:r>
          </a:p>
          <a:p>
            <a:pPr lvl="2"/>
            <a:r>
              <a:rPr lang="en-US"/>
              <a:t>Email address, telephone number and extension, Fax number</a:t>
            </a:r>
          </a:p>
          <a:p>
            <a:pPr lvl="1"/>
            <a:r>
              <a:rPr lang="en-US">
                <a:latin typeface="Times New Roman"/>
                <a:cs typeface="Times New Roman"/>
              </a:rPr>
              <a:t>Cover Page and Performance Measures Chart are not counted in the twelve-page narrative.</a:t>
            </a:r>
          </a:p>
        </p:txBody>
      </p:sp>
      <p:sp>
        <p:nvSpPr>
          <p:cNvPr id="4" name="Title 3"/>
          <p:cNvSpPr>
            <a:spLocks noGrp="1"/>
          </p:cNvSpPr>
          <p:nvPr>
            <p:ph type="title"/>
          </p:nvPr>
        </p:nvSpPr>
        <p:spPr/>
        <p:txBody>
          <a:bodyPr/>
          <a:lstStyle/>
          <a:p>
            <a:r>
              <a:rPr lang="en-US"/>
              <a:t>Application Packet</a:t>
            </a:r>
          </a:p>
        </p:txBody>
      </p:sp>
      <p:sp>
        <p:nvSpPr>
          <p:cNvPr id="9" name="5-Point Star 8"/>
          <p:cNvSpPr/>
          <p:nvPr/>
        </p:nvSpPr>
        <p:spPr>
          <a:xfrm>
            <a:off x="3276600" y="8001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4166685" y="22098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DFF622EC-429C-03AB-F870-7470B87F81E2}"/>
              </a:ext>
            </a:extLst>
          </p:cNvPr>
          <p:cNvPicPr>
            <a:picLocks noGrp="1" noChangeAspect="1"/>
          </p:cNvPicPr>
          <p:nvPr>
            <p:ph sz="half" idx="2"/>
          </p:nvPr>
        </p:nvPicPr>
        <p:blipFill>
          <a:blip r:embed="rId2"/>
          <a:stretch>
            <a:fillRect/>
          </a:stretch>
        </p:blipFill>
        <p:spPr>
          <a:xfrm>
            <a:off x="4648200" y="1181100"/>
            <a:ext cx="4028256" cy="4914900"/>
          </a:xfrm>
          <a:prstGeom prst="rect">
            <a:avLst/>
          </a:prstGeom>
          <a:effectLst>
            <a:softEdge rad="0"/>
          </a:effectLst>
        </p:spPr>
      </p:pic>
    </p:spTree>
    <p:extLst>
      <p:ext uri="{BB962C8B-B14F-4D97-AF65-F5344CB8AC3E}">
        <p14:creationId xmlns:p14="http://schemas.microsoft.com/office/powerpoint/2010/main" val="38171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9F1A-D86E-F45A-B216-BA2AAE44BE26}"/>
              </a:ext>
            </a:extLst>
          </p:cNvPr>
          <p:cNvSpPr>
            <a:spLocks noGrp="1"/>
          </p:cNvSpPr>
          <p:nvPr>
            <p:ph type="title"/>
          </p:nvPr>
        </p:nvSpPr>
        <p:spPr/>
        <p:txBody>
          <a:bodyPr/>
          <a:lstStyle/>
          <a:p>
            <a:r>
              <a:rPr lang="en-US">
                <a:latin typeface="Arial"/>
                <a:ea typeface="Verdana"/>
                <a:cs typeface="Arial"/>
              </a:rPr>
              <a:t>Key information</a:t>
            </a:r>
            <a:endParaRPr lang="en-US"/>
          </a:p>
        </p:txBody>
      </p:sp>
      <p:sp>
        <p:nvSpPr>
          <p:cNvPr id="3" name="Content Placeholder 2">
            <a:extLst>
              <a:ext uri="{FF2B5EF4-FFF2-40B4-BE49-F238E27FC236}">
                <a16:creationId xmlns:a16="http://schemas.microsoft.com/office/drawing/2014/main" id="{347EFEB9-AC06-A4FD-0836-08F2141AD9ED}"/>
              </a:ext>
            </a:extLst>
          </p:cNvPr>
          <p:cNvSpPr>
            <a:spLocks noGrp="1"/>
          </p:cNvSpPr>
          <p:nvPr>
            <p:ph idx="1"/>
          </p:nvPr>
        </p:nvSpPr>
        <p:spPr/>
        <p:txBody>
          <a:bodyPr vert="horz" lIns="91440" tIns="45720" rIns="91440" bIns="45720" rtlCol="0" anchor="t">
            <a:normAutofit/>
          </a:bodyPr>
          <a:lstStyle/>
          <a:p>
            <a:r>
              <a:rPr lang="en-US">
                <a:latin typeface="Times New Roman"/>
                <a:cs typeface="Times New Roman"/>
              </a:rPr>
              <a:t>Please enter your name, email and organization into the chat.</a:t>
            </a:r>
          </a:p>
          <a:p>
            <a:r>
              <a:rPr lang="en-US">
                <a:latin typeface="Times New Roman"/>
                <a:cs typeface="Times New Roman"/>
              </a:rPr>
              <a:t>There will be an FAQ posted on the website.</a:t>
            </a:r>
            <a:endParaRPr lang="en-US">
              <a:solidFill>
                <a:srgbClr val="FF0000"/>
              </a:solidFill>
              <a:latin typeface="Times New Roman"/>
              <a:cs typeface="Times New Roman"/>
            </a:endParaRPr>
          </a:p>
          <a:p>
            <a:r>
              <a:rPr lang="en-US">
                <a:latin typeface="Times New Roman"/>
                <a:cs typeface="Times New Roman"/>
              </a:rPr>
              <a:t>No questions will be answered to individual entities but will be posted to the FAQ page.</a:t>
            </a:r>
          </a:p>
          <a:p>
            <a:r>
              <a:rPr lang="en-US">
                <a:latin typeface="Times New Roman"/>
                <a:cs typeface="Times New Roman"/>
              </a:rPr>
              <a:t>Please send all questions to </a:t>
            </a:r>
            <a:r>
              <a:rPr lang="en-US">
                <a:latin typeface="Times New Roman"/>
                <a:cs typeface="Times New Roman"/>
                <a:hlinkClick r:id="rId2"/>
              </a:rPr>
              <a:t>IBT.ICCB@illinois.gov</a:t>
            </a:r>
            <a:r>
              <a:rPr lang="en-US">
                <a:latin typeface="Times New Roman"/>
                <a:cs typeface="Times New Roman"/>
              </a:rPr>
              <a:t> </a:t>
            </a:r>
          </a:p>
          <a:p>
            <a:r>
              <a:rPr lang="en-US">
                <a:latin typeface="Times New Roman"/>
                <a:cs typeface="Times New Roman"/>
              </a:rPr>
              <a:t>The funding is NOT Adult Education funding or Career &amp; Tech Education funding but state funding through an appropriation to ICCB specifically for Innovative Bridge and Transitions. </a:t>
            </a:r>
            <a:endParaRPr lang="en-US" dirty="0">
              <a:latin typeface="Times New Roman"/>
              <a:cs typeface="Times New Roman"/>
            </a:endParaRPr>
          </a:p>
          <a:p>
            <a:r>
              <a:rPr lang="en-US" dirty="0">
                <a:latin typeface="Times New Roman"/>
                <a:cs typeface="Times New Roman"/>
              </a:rPr>
              <a:t>This meeting is being recorded.</a:t>
            </a:r>
            <a:endParaRPr lang="en-US" dirty="0"/>
          </a:p>
          <a:p>
            <a:r>
              <a:rPr lang="en-US" dirty="0">
                <a:latin typeface="Times New Roman"/>
                <a:cs typeface="Times New Roman"/>
              </a:rPr>
              <a:t>Please put all questions into "chat" so that we can answer them in the upcoming FAQ. </a:t>
            </a:r>
            <a:endParaRPr lang="en-US" dirty="0"/>
          </a:p>
          <a:p>
            <a:endParaRPr lang="en-US" dirty="0"/>
          </a:p>
          <a:p>
            <a:endParaRPr lang="en-US">
              <a:latin typeface="Times New Roman"/>
              <a:cs typeface="Times New Roman"/>
            </a:endParaRPr>
          </a:p>
          <a:p>
            <a:endParaRPr lang="en-US">
              <a:latin typeface="Times New Roman"/>
              <a:cs typeface="Times New Roman"/>
            </a:endParaRPr>
          </a:p>
        </p:txBody>
      </p:sp>
    </p:spTree>
    <p:extLst>
      <p:ext uri="{BB962C8B-B14F-4D97-AF65-F5344CB8AC3E}">
        <p14:creationId xmlns:p14="http://schemas.microsoft.com/office/powerpoint/2010/main" val="1513303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AB29A-BFCF-4B47-8E75-AB690C823F92}"/>
              </a:ext>
            </a:extLst>
          </p:cNvPr>
          <p:cNvSpPr>
            <a:spLocks noGrp="1"/>
          </p:cNvSpPr>
          <p:nvPr>
            <p:ph type="title"/>
          </p:nvPr>
        </p:nvSpPr>
        <p:spPr/>
        <p:txBody>
          <a:bodyPr/>
          <a:lstStyle/>
          <a:p>
            <a:r>
              <a:rPr lang="en-US"/>
              <a:t>Application Packet, cont’d</a:t>
            </a:r>
          </a:p>
        </p:txBody>
      </p:sp>
      <p:sp>
        <p:nvSpPr>
          <p:cNvPr id="3" name="Content Placeholder 2">
            <a:extLst>
              <a:ext uri="{FF2B5EF4-FFF2-40B4-BE49-F238E27FC236}">
                <a16:creationId xmlns:a16="http://schemas.microsoft.com/office/drawing/2014/main" id="{8AA4CAFA-3D44-43B7-9F72-92FCAC2DDDD7}"/>
              </a:ext>
            </a:extLst>
          </p:cNvPr>
          <p:cNvSpPr>
            <a:spLocks noGrp="1"/>
          </p:cNvSpPr>
          <p:nvPr>
            <p:ph idx="1"/>
          </p:nvPr>
        </p:nvSpPr>
        <p:spPr/>
        <p:txBody>
          <a:bodyPr/>
          <a:lstStyle/>
          <a:p>
            <a:pPr lvl="0"/>
            <a:r>
              <a:rPr lang="en-US" u="sng"/>
              <a:t>Cover Page and Grant Summation Template</a:t>
            </a:r>
            <a:endParaRPr lang="en-US"/>
          </a:p>
          <a:p>
            <a:r>
              <a:rPr lang="en-US"/>
              <a:t>The applicant must complete the Cover Page and Grant Summation Template (</a:t>
            </a:r>
            <a:r>
              <a:rPr lang="en-US" i="1"/>
              <a:t>template provided</a:t>
            </a:r>
            <a:r>
              <a:rPr lang="en-US"/>
              <a:t>) which encompasses applicant information and a synopsis of the grant, including but not limited to:</a:t>
            </a:r>
          </a:p>
          <a:p>
            <a:pPr lvl="1"/>
            <a:r>
              <a:rPr lang="en-US"/>
              <a:t>Organization background</a:t>
            </a:r>
          </a:p>
          <a:p>
            <a:pPr lvl="1"/>
            <a:r>
              <a:rPr lang="en-US"/>
              <a:t>Summary of the project activities and how they align with the goals of the Innovative Bridge and Transition grant.</a:t>
            </a:r>
          </a:p>
          <a:p>
            <a:pPr lvl="1"/>
            <a:r>
              <a:rPr lang="en-US"/>
              <a:t>Target population(s) and geographic communities to be served (e.g., ethnicity, gender, socioeconomic status, educational/workforce levels) </a:t>
            </a:r>
          </a:p>
          <a:p>
            <a:pPr lvl="1"/>
            <a:r>
              <a:rPr lang="en-US"/>
              <a:t>Projected number of unduplicated individuals to be served</a:t>
            </a:r>
          </a:p>
          <a:p>
            <a:pPr lvl="1"/>
            <a:r>
              <a:rPr lang="en-US"/>
              <a:t>Measurable Goals and Objectives.</a:t>
            </a:r>
          </a:p>
          <a:p>
            <a:pPr marL="0" indent="0">
              <a:buNone/>
            </a:pPr>
            <a:endParaRPr lang="en-US"/>
          </a:p>
          <a:p>
            <a:endParaRPr lang="en-US"/>
          </a:p>
        </p:txBody>
      </p:sp>
    </p:spTree>
    <p:extLst>
      <p:ext uri="{BB962C8B-B14F-4D97-AF65-F5344CB8AC3E}">
        <p14:creationId xmlns:p14="http://schemas.microsoft.com/office/powerpoint/2010/main" val="3193559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Application Packet, cont’d</a:t>
            </a:r>
          </a:p>
        </p:txBody>
      </p:sp>
      <p:sp>
        <p:nvSpPr>
          <p:cNvPr id="3" name="Content Placeholder 2"/>
          <p:cNvSpPr>
            <a:spLocks noGrp="1"/>
          </p:cNvSpPr>
          <p:nvPr>
            <p:ph idx="1"/>
          </p:nvPr>
        </p:nvSpPr>
        <p:spPr>
          <a:xfrm>
            <a:off x="457200" y="914400"/>
            <a:ext cx="8229600" cy="5715000"/>
          </a:xfrm>
        </p:spPr>
        <p:txBody>
          <a:bodyPr>
            <a:normAutofit/>
          </a:bodyPr>
          <a:lstStyle/>
          <a:p>
            <a:r>
              <a:rPr lang="en-US" b="1"/>
              <a:t>Cover Page </a:t>
            </a:r>
            <a:r>
              <a:rPr lang="en-US"/>
              <a:t>must also include a statement that stipulates: </a:t>
            </a:r>
          </a:p>
          <a:p>
            <a:pPr marL="0" indent="0">
              <a:buNone/>
            </a:pPr>
            <a:endParaRPr lang="en-US"/>
          </a:p>
          <a:p>
            <a:pPr lvl="1"/>
            <a:r>
              <a:rPr lang="en-US"/>
              <a:t>“This application is being submitted on behalf of the &lt;institution’s name&gt;; and, if awarded, the applicant agrees to abide by the provisions and guidelines set forth in the application and by the ICCB.  Furthermore, the individuals listed in the application are authorized to act on behalf of the institution.”</a:t>
            </a:r>
          </a:p>
          <a:p>
            <a:endParaRPr lang="en-US" b="1"/>
          </a:p>
          <a:p>
            <a:pPr marL="0" indent="0" algn="ctr">
              <a:buNone/>
            </a:pPr>
            <a:r>
              <a:rPr lang="en-US" b="1"/>
              <a:t>The statement must be signed and dated by the President/Chief Executive Officer (CEO)</a:t>
            </a:r>
          </a:p>
          <a:p>
            <a:pPr marL="0" indent="0">
              <a:buNone/>
            </a:pPr>
            <a:endParaRPr lang="en-US"/>
          </a:p>
          <a:p>
            <a:endParaRPr lang="en-US"/>
          </a:p>
        </p:txBody>
      </p:sp>
      <p:sp>
        <p:nvSpPr>
          <p:cNvPr id="7" name="5-Point Star 6"/>
          <p:cNvSpPr/>
          <p:nvPr/>
        </p:nvSpPr>
        <p:spPr>
          <a:xfrm>
            <a:off x="8077200" y="15240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7543800" y="35814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4849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7544" y="990600"/>
            <a:ext cx="8214084" cy="5135880"/>
          </a:xfrm>
        </p:spPr>
        <p:txBody>
          <a:bodyPr>
            <a:normAutofit fontScale="85000" lnSpcReduction="10000"/>
          </a:bodyPr>
          <a:lstStyle/>
          <a:p>
            <a:pPr marL="457200" indent="-457200">
              <a:buAutoNum type="arabicPeriod" startAt="5"/>
            </a:pPr>
            <a:endParaRPr lang="en-US" b="1"/>
          </a:p>
          <a:p>
            <a:pPr marL="457200" indent="-457200">
              <a:buAutoNum type="arabicPeriod" startAt="5"/>
            </a:pPr>
            <a:endParaRPr lang="en-US" b="1"/>
          </a:p>
          <a:p>
            <a:pPr marL="457200" indent="-457200">
              <a:buFont typeface="+mj-lt"/>
              <a:buAutoNum type="arabicPeriod" startAt="4"/>
            </a:pPr>
            <a:r>
              <a:rPr lang="en-US" b="1"/>
              <a:t>Uniform Budget</a:t>
            </a:r>
          </a:p>
          <a:p>
            <a:pPr lvl="1"/>
            <a:r>
              <a:rPr lang="en-US"/>
              <a:t>Applicants should submit budgets based upon the total estimated costs for the project.</a:t>
            </a:r>
          </a:p>
          <a:p>
            <a:pPr lvl="1"/>
            <a:r>
              <a:rPr lang="en-US"/>
              <a:t>Refer to 2 CFR 200, “Uniform Administrative Requirements, Cost Principles, and Audit Requirements for Federal Awards” cited within the template’s instructions</a:t>
            </a:r>
          </a:p>
          <a:p>
            <a:pPr lvl="1"/>
            <a:r>
              <a:rPr lang="en-US"/>
              <a:t>Be detailed and specific in completing the budget.  </a:t>
            </a:r>
          </a:p>
          <a:p>
            <a:pPr lvl="1"/>
            <a:r>
              <a:rPr lang="en-US"/>
              <a:t>Budget items must follow the guidelines set forth in the Education Department General Administrative Regulations (EDGAR). </a:t>
            </a:r>
          </a:p>
          <a:p>
            <a:pPr marL="0" indent="0">
              <a:buNone/>
            </a:pPr>
            <a:r>
              <a:rPr lang="en-US"/>
              <a:t>All applicants must submit a proposed budget on the State of Illinois Uniform Grant Budget Template (</a:t>
            </a:r>
            <a:r>
              <a:rPr lang="en-US" i="1"/>
              <a:t>template provided</a:t>
            </a:r>
            <a:r>
              <a:rPr lang="en-US"/>
              <a:t>). Costs should be in line with allowable costs under the Grant Accountability and Transparency Act. For information on allowable uses of funds and other administrative requirements:</a:t>
            </a:r>
            <a:endParaRPr lang="en-US" u="sng">
              <a:hlinkClick r:id="rId2"/>
            </a:endParaRPr>
          </a:p>
          <a:p>
            <a:pPr marL="0" indent="0">
              <a:buNone/>
            </a:pPr>
            <a:r>
              <a:rPr lang="en-US" u="sng">
                <a:hlinkClick r:id="rId2"/>
              </a:rPr>
              <a:t>https://www2.illinois.gov/sites/GATA/Pages/ResourceLibrary.aspx</a:t>
            </a:r>
            <a:r>
              <a:rPr lang="en-US"/>
              <a:t>. </a:t>
            </a:r>
          </a:p>
          <a:p>
            <a:pPr marL="0" indent="0">
              <a:buNone/>
            </a:pPr>
            <a:r>
              <a:rPr lang="en-US" b="1"/>
              <a:t> </a:t>
            </a:r>
          </a:p>
          <a:p>
            <a:pPr marL="457200" lvl="1" indent="0">
              <a:buNone/>
            </a:pPr>
            <a:r>
              <a:rPr lang="en-US"/>
              <a:t> </a:t>
            </a:r>
          </a:p>
          <a:p>
            <a:pPr marL="400050" lvl="1" indent="0">
              <a:buNone/>
            </a:pPr>
            <a:endParaRPr lang="en-US" b="1"/>
          </a:p>
        </p:txBody>
      </p:sp>
      <p:sp>
        <p:nvSpPr>
          <p:cNvPr id="4" name="Title 3"/>
          <p:cNvSpPr>
            <a:spLocks noGrp="1"/>
          </p:cNvSpPr>
          <p:nvPr>
            <p:ph type="title"/>
          </p:nvPr>
        </p:nvSpPr>
        <p:spPr/>
        <p:txBody>
          <a:bodyPr/>
          <a:lstStyle/>
          <a:p>
            <a:r>
              <a:rPr lang="en-US"/>
              <a:t>Application Packet</a:t>
            </a:r>
          </a:p>
        </p:txBody>
      </p:sp>
      <p:sp>
        <p:nvSpPr>
          <p:cNvPr id="6" name="5-Point Star 5"/>
          <p:cNvSpPr/>
          <p:nvPr/>
        </p:nvSpPr>
        <p:spPr>
          <a:xfrm>
            <a:off x="3124200" y="839688"/>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298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050E-830F-44C0-B8A5-726AF99E3046}"/>
              </a:ext>
            </a:extLst>
          </p:cNvPr>
          <p:cNvSpPr>
            <a:spLocks noGrp="1"/>
          </p:cNvSpPr>
          <p:nvPr>
            <p:ph type="title"/>
          </p:nvPr>
        </p:nvSpPr>
        <p:spPr/>
        <p:txBody>
          <a:bodyPr/>
          <a:lstStyle/>
          <a:p>
            <a:r>
              <a:rPr lang="en-US"/>
              <a:t>Application Narrative</a:t>
            </a:r>
          </a:p>
        </p:txBody>
      </p:sp>
      <p:sp>
        <p:nvSpPr>
          <p:cNvPr id="3" name="Content Placeholder 2">
            <a:extLst>
              <a:ext uri="{FF2B5EF4-FFF2-40B4-BE49-F238E27FC236}">
                <a16:creationId xmlns:a16="http://schemas.microsoft.com/office/drawing/2014/main" id="{1CB6BF7B-CE1D-475B-A21C-DFA11BE0286F}"/>
              </a:ext>
            </a:extLst>
          </p:cNvPr>
          <p:cNvSpPr>
            <a:spLocks noGrp="1"/>
          </p:cNvSpPr>
          <p:nvPr>
            <p:ph idx="1"/>
          </p:nvPr>
        </p:nvSpPr>
        <p:spPr/>
        <p:txBody>
          <a:bodyPr>
            <a:normAutofit fontScale="92500" lnSpcReduction="20000"/>
          </a:bodyPr>
          <a:lstStyle/>
          <a:p>
            <a:pPr marL="0" indent="0">
              <a:buNone/>
            </a:pPr>
            <a:r>
              <a:rPr lang="en-US" sz="1800"/>
              <a:t>The eligible applicant must submit a narrative of no more than twelve pages (charts and graphs are a part of the twelve-page limitation), double-spaced, 12-point font that must include the following information</a:t>
            </a:r>
            <a:r>
              <a:rPr lang="en-US" sz="1800" b="1"/>
              <a:t> </a:t>
            </a:r>
            <a:r>
              <a:rPr lang="en-US" sz="1800"/>
              <a:t>in the order listed below and utilizing a header for each Numbered Section.</a:t>
            </a:r>
          </a:p>
          <a:p>
            <a:pPr marL="0" indent="0">
              <a:buNone/>
            </a:pPr>
            <a:r>
              <a:rPr lang="en-US" sz="1400" b="1"/>
              <a:t> </a:t>
            </a:r>
            <a:endParaRPr lang="en-US" sz="1400"/>
          </a:p>
          <a:p>
            <a:pPr marL="0" indent="0">
              <a:buNone/>
            </a:pPr>
            <a:r>
              <a:rPr lang="en-US" sz="1600" b="1"/>
              <a:t>Narrative Sections</a:t>
            </a:r>
            <a:endParaRPr lang="en-US" sz="1600"/>
          </a:p>
          <a:p>
            <a:pPr marL="1028700" lvl="1" indent="-571500">
              <a:buFont typeface="+mj-lt"/>
              <a:buAutoNum type="romanUcPeriod"/>
            </a:pPr>
            <a:r>
              <a:rPr lang="en-US" sz="1600" b="1"/>
              <a:t>Statement of Need</a:t>
            </a:r>
            <a:r>
              <a:rPr lang="en-US" sz="1600"/>
              <a:t>: a description of the target population of students to be served (e.g., ethnicity, gender, socio-economic status, educational levels–high school equivalency/GED, workforce status, etc.). For career pathway or employment-based programs, the organization should identify the targeted industry sector, if applicable. Organizations should utilize and present data as evidence of need.</a:t>
            </a:r>
          </a:p>
          <a:p>
            <a:pPr marL="1028700" lvl="1" indent="-571500">
              <a:buFont typeface="+mj-lt"/>
              <a:buAutoNum type="romanUcPeriod"/>
            </a:pPr>
            <a:r>
              <a:rPr lang="en-US" sz="1600" b="1"/>
              <a:t>Project Goals: </a:t>
            </a:r>
            <a:r>
              <a:rPr lang="en-US" sz="1600"/>
              <a:t>identify a) projected </a:t>
            </a:r>
            <a:r>
              <a:rPr lang="en-US" sz="1600" i="1"/>
              <a:t>unduplicated</a:t>
            </a:r>
            <a:r>
              <a:rPr lang="en-US" sz="1600"/>
              <a:t> number of individuals to be served, b) other indicators of performance for the intended targeted population, c) programmatic/system goals or deliverables. (Note that goals and objectives must be measurable.) Displaying this information in clearly delineated format such as a chart is encouraged.</a:t>
            </a:r>
          </a:p>
          <a:p>
            <a:pPr marL="1028700" lvl="1" indent="-571500">
              <a:buFont typeface="+mj-lt"/>
              <a:buAutoNum type="romanUcPeriod"/>
            </a:pPr>
            <a:r>
              <a:rPr lang="en-US" sz="1600" b="1"/>
              <a:t>Project Work Plan: </a:t>
            </a:r>
            <a:r>
              <a:rPr lang="en-US" sz="1600"/>
              <a:t>Clearly describe the project activities and associated timeline for each activity to be carried out during the grant period. The activities should clearly relate to the goals of the grant. A chart or table is encouraged. </a:t>
            </a:r>
          </a:p>
          <a:p>
            <a:pPr marL="1028700" lvl="1" indent="-571500">
              <a:buFont typeface="+mj-lt"/>
              <a:buAutoNum type="romanUcPeriod"/>
            </a:pPr>
            <a:r>
              <a:rPr lang="en-US" sz="1600" b="1"/>
              <a:t>Partnerships:</a:t>
            </a:r>
            <a:r>
              <a:rPr lang="en-US" sz="1600"/>
              <a:t> Description of any partnerships and the role of each partner play in the grant project. </a:t>
            </a:r>
          </a:p>
          <a:p>
            <a:pPr marL="1028700" lvl="1" indent="-571500">
              <a:buFont typeface="+mj-lt"/>
              <a:buAutoNum type="romanUcPeriod"/>
            </a:pPr>
            <a:r>
              <a:rPr lang="en-US" sz="1600" b="1"/>
              <a:t>Impact:</a:t>
            </a:r>
            <a:r>
              <a:rPr lang="en-US" sz="1600"/>
              <a:t> Description of the impact of the project on students, the community, the institution, employers, etc.</a:t>
            </a:r>
          </a:p>
        </p:txBody>
      </p:sp>
    </p:spTree>
    <p:extLst>
      <p:ext uri="{BB962C8B-B14F-4D97-AF65-F5344CB8AC3E}">
        <p14:creationId xmlns:p14="http://schemas.microsoft.com/office/powerpoint/2010/main" val="2792371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898FB-5C75-41B9-8FD7-6DB05F22E468}"/>
              </a:ext>
            </a:extLst>
          </p:cNvPr>
          <p:cNvSpPr>
            <a:spLocks noGrp="1"/>
          </p:cNvSpPr>
          <p:nvPr>
            <p:ph type="title"/>
          </p:nvPr>
        </p:nvSpPr>
        <p:spPr/>
        <p:txBody>
          <a:bodyPr/>
          <a:lstStyle/>
          <a:p>
            <a:r>
              <a:rPr lang="en-US"/>
              <a:t>Application Narrative, Cont’d</a:t>
            </a:r>
          </a:p>
        </p:txBody>
      </p:sp>
      <p:sp>
        <p:nvSpPr>
          <p:cNvPr id="3" name="Content Placeholder 2">
            <a:extLst>
              <a:ext uri="{FF2B5EF4-FFF2-40B4-BE49-F238E27FC236}">
                <a16:creationId xmlns:a16="http://schemas.microsoft.com/office/drawing/2014/main" id="{550459BD-7C44-42AE-8DA6-64FD55AF4A71}"/>
              </a:ext>
            </a:extLst>
          </p:cNvPr>
          <p:cNvSpPr>
            <a:spLocks noGrp="1"/>
          </p:cNvSpPr>
          <p:nvPr>
            <p:ph idx="1"/>
          </p:nvPr>
        </p:nvSpPr>
        <p:spPr/>
        <p:txBody>
          <a:bodyPr vert="horz" lIns="91440" tIns="45720" rIns="91440" bIns="45720" rtlCol="0" anchor="t">
            <a:normAutofit fontScale="70000" lnSpcReduction="20000"/>
          </a:bodyPr>
          <a:lstStyle/>
          <a:p>
            <a:pPr marL="971550" lvl="1" indent="-514350">
              <a:buFont typeface="+mj-lt"/>
              <a:buAutoNum type="romanUcPeriod" startAt="6"/>
            </a:pPr>
            <a:r>
              <a:rPr lang="en-US" sz="2300" b="1"/>
              <a:t>Scalability and Replicability: </a:t>
            </a:r>
            <a:r>
              <a:rPr lang="en-US" sz="2300"/>
              <a:t>Description of how the project could be scaled or replicated by others in the State. </a:t>
            </a:r>
            <a:r>
              <a:rPr lang="en-US" sz="2300" i="1"/>
              <a:t>All resources and products developed with grant funds will be provided from the grantee to the ICCB to share with the field.</a:t>
            </a:r>
            <a:endParaRPr lang="en-US" sz="2300"/>
          </a:p>
          <a:p>
            <a:pPr marL="971550" lvl="1" indent="-514350">
              <a:buFont typeface="+mj-lt"/>
              <a:buAutoNum type="romanUcPeriod" startAt="6"/>
            </a:pPr>
            <a:r>
              <a:rPr lang="en-US" sz="2300" b="1"/>
              <a:t>Applicant Capacity and Effectiveness:</a:t>
            </a:r>
            <a:r>
              <a:rPr lang="en-US" sz="2300"/>
              <a:t> Description of the applicant’s capacity to execute the project including a description of previous experience in implementing successful Bridge or Transition Programs and related activities such as wrap-around services for the target population. </a:t>
            </a:r>
            <a:r>
              <a:rPr lang="en-US" sz="2300" i="1"/>
              <a:t>Applicants should demonstrate past project performance as evidence of successful implementation and capacity. The ICCB will consider success of past project implementation and ability to carry out deliverables, including reporting requirements as indicators of capacity and effectiveness.</a:t>
            </a:r>
            <a:endParaRPr lang="en-US" sz="2300"/>
          </a:p>
          <a:p>
            <a:pPr marL="971550" lvl="1" indent="-514350">
              <a:buFont typeface="+mj-lt"/>
              <a:buAutoNum type="romanUcPeriod" startAt="6"/>
            </a:pPr>
            <a:r>
              <a:rPr lang="en-US" sz="2300" b="1"/>
              <a:t> Sustainability:</a:t>
            </a:r>
            <a:r>
              <a:rPr lang="en-US" sz="2300"/>
              <a:t> Description of the applicant’s plan to sustain the project. This may include identifying resources, timelines, and goals following the close of the grant.</a:t>
            </a:r>
          </a:p>
          <a:p>
            <a:pPr marL="971550" lvl="1" indent="-514350">
              <a:buAutoNum type="romanUcPeriod" startAt="6"/>
            </a:pPr>
            <a:endParaRPr lang="en-US" sz="2300"/>
          </a:p>
          <a:p>
            <a:pPr marL="971550" lvl="1" indent="-514350">
              <a:buAutoNum type="romanUcPeriod" startAt="6"/>
            </a:pPr>
            <a:r>
              <a:rPr lang="en-US" sz="2300" b="1"/>
              <a:t>Contingency Plan: </a:t>
            </a:r>
            <a:r>
              <a:rPr lang="en-US" sz="2300">
                <a:effectLst/>
                <a:ea typeface="Georgia" panose="02040502050405020303" pitchFamily="18" charset="0"/>
              </a:rPr>
              <a:t>Description of plan and budget if program plan must change, and funds are not able to be spent as defined in the original narrative and budget. </a:t>
            </a:r>
            <a:r>
              <a:rPr lang="en-US" sz="2300" i="1">
                <a:effectLst/>
                <a:ea typeface="Georgia" panose="02040502050405020303" pitchFamily="18" charset="0"/>
              </a:rPr>
              <a:t>No more than one page.</a:t>
            </a:r>
            <a:r>
              <a:rPr lang="en-US" sz="2300">
                <a:effectLst/>
                <a:ea typeface="Georgia" panose="02040502050405020303" pitchFamily="18" charset="0"/>
              </a:rPr>
              <a:t> </a:t>
            </a:r>
            <a:endParaRPr lang="en-US" sz="2300" b="1"/>
          </a:p>
          <a:p>
            <a:pPr marL="971550" lvl="1" indent="-514350">
              <a:buFont typeface="Wingdings" panose="05000000000000000000" pitchFamily="2" charset="2"/>
              <a:buAutoNum type="romanUcPeriod" startAt="6"/>
            </a:pPr>
            <a:r>
              <a:rPr lang="en-US" sz="2300" b="1"/>
              <a:t>Performance Measures Chart: </a:t>
            </a:r>
            <a:r>
              <a:rPr lang="en-US" sz="2300" spc="-5">
                <a:effectLst/>
                <a:ea typeface="Times New Roman" panose="02020603050405020304" pitchFamily="18" charset="0"/>
              </a:rPr>
              <a:t>List and describe the planned performance measures and deliverables included in the attached document. </a:t>
            </a:r>
            <a:r>
              <a:rPr lang="en-US" sz="2300" i="1" spc="-5">
                <a:effectLst/>
                <a:ea typeface="Times New Roman" panose="02020603050405020304" pitchFamily="18" charset="0"/>
              </a:rPr>
              <a:t>This does not count as a page in the twelve-page narrative section. </a:t>
            </a:r>
            <a:endParaRPr lang="en-US" sz="2300" spc="-5">
              <a:effectLst/>
              <a:ea typeface="Georgia" panose="02040502050405020303" pitchFamily="18" charset="0"/>
            </a:endParaRPr>
          </a:p>
          <a:p>
            <a:pPr marL="971550" lvl="1" indent="-514350">
              <a:buAutoNum type="romanUcPeriod" startAt="6"/>
            </a:pPr>
            <a:endParaRPr lang="en-US" b="1"/>
          </a:p>
          <a:p>
            <a:pPr marL="971550" lvl="1" indent="-514350">
              <a:buFont typeface="Wingdings" panose="05000000000000000000" pitchFamily="2" charset="2"/>
              <a:buAutoNum type="romanUcPeriod" startAt="6"/>
            </a:pPr>
            <a:endParaRPr lang="en-US"/>
          </a:p>
          <a:p>
            <a:pPr marL="0" indent="0">
              <a:buNone/>
            </a:pPr>
            <a:endParaRPr lang="en-US"/>
          </a:p>
          <a:p>
            <a:pPr marL="0" indent="0">
              <a:buNone/>
            </a:pPr>
            <a:r>
              <a:rPr lang="en-US"/>
              <a:t>The Application Narrative submitted under this NOFO should be organized, clear and understandable.</a:t>
            </a:r>
          </a:p>
          <a:p>
            <a:endParaRPr lang="en-US"/>
          </a:p>
        </p:txBody>
      </p:sp>
    </p:spTree>
    <p:extLst>
      <p:ext uri="{BB962C8B-B14F-4D97-AF65-F5344CB8AC3E}">
        <p14:creationId xmlns:p14="http://schemas.microsoft.com/office/powerpoint/2010/main" val="2573109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8DBC-DE8F-97F8-BB80-946A6487AD07}"/>
              </a:ext>
            </a:extLst>
          </p:cNvPr>
          <p:cNvSpPr>
            <a:spLocks noGrp="1"/>
          </p:cNvSpPr>
          <p:nvPr>
            <p:ph type="title"/>
          </p:nvPr>
        </p:nvSpPr>
        <p:spPr/>
        <p:txBody>
          <a:bodyPr/>
          <a:lstStyle/>
          <a:p>
            <a:r>
              <a:rPr lang="en-US">
                <a:latin typeface="Arial"/>
                <a:ea typeface="Verdana"/>
                <a:cs typeface="Arial"/>
              </a:rPr>
              <a:t>Contingency Plan </a:t>
            </a:r>
            <a:endParaRPr lang="en-US"/>
          </a:p>
        </p:txBody>
      </p:sp>
      <p:sp>
        <p:nvSpPr>
          <p:cNvPr id="3" name="Content Placeholder 2">
            <a:extLst>
              <a:ext uri="{FF2B5EF4-FFF2-40B4-BE49-F238E27FC236}">
                <a16:creationId xmlns:a16="http://schemas.microsoft.com/office/drawing/2014/main" id="{1FEF8E22-A5BD-E278-BBC3-2E0060345D31}"/>
              </a:ext>
            </a:extLst>
          </p:cNvPr>
          <p:cNvSpPr>
            <a:spLocks noGrp="1"/>
          </p:cNvSpPr>
          <p:nvPr>
            <p:ph idx="1"/>
          </p:nvPr>
        </p:nvSpPr>
        <p:spPr/>
        <p:txBody>
          <a:bodyPr>
            <a:normAutofit/>
          </a:bodyPr>
          <a:lstStyle/>
          <a:p>
            <a:r>
              <a:rPr lang="en-US" sz="2800">
                <a:effectLst/>
                <a:ea typeface="Georgia" panose="02040502050405020303" pitchFamily="18" charset="0"/>
              </a:rPr>
              <a:t>As a precautionary measure, each program will be asked to provide a Contingency Plan narrative and budget within their application.</a:t>
            </a:r>
          </a:p>
          <a:p>
            <a:r>
              <a:rPr lang="en-US" sz="2800">
                <a:effectLst/>
                <a:ea typeface="Georgia" panose="02040502050405020303" pitchFamily="18" charset="0"/>
              </a:rPr>
              <a:t>Description of plan and budget in the event that program plan must change, and funds are not able to be spent as defined in the original narrative and budget. </a:t>
            </a:r>
          </a:p>
          <a:p>
            <a:r>
              <a:rPr lang="en-US" sz="2800">
                <a:ea typeface="Georgia" panose="02040502050405020303" pitchFamily="18" charset="0"/>
              </a:rPr>
              <a:t>This Contingency Plan should not exceed one page.</a:t>
            </a:r>
            <a:endParaRPr lang="en-US" sz="2800">
              <a:effectLst/>
              <a:ea typeface="Georgia" panose="02040502050405020303" pitchFamily="18" charset="0"/>
            </a:endParaRPr>
          </a:p>
          <a:p>
            <a:endParaRPr lang="en-US" sz="2000"/>
          </a:p>
        </p:txBody>
      </p:sp>
    </p:spTree>
    <p:extLst>
      <p:ext uri="{BB962C8B-B14F-4D97-AF65-F5344CB8AC3E}">
        <p14:creationId xmlns:p14="http://schemas.microsoft.com/office/powerpoint/2010/main" val="4128733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Application Submission Information</a:t>
            </a:r>
          </a:p>
        </p:txBody>
      </p:sp>
      <p:sp>
        <p:nvSpPr>
          <p:cNvPr id="3" name="Content Placeholder 2"/>
          <p:cNvSpPr>
            <a:spLocks noGrp="1"/>
          </p:cNvSpPr>
          <p:nvPr>
            <p:ph idx="1"/>
          </p:nvPr>
        </p:nvSpPr>
        <p:spPr>
          <a:xfrm>
            <a:off x="457200" y="914400"/>
            <a:ext cx="8382000" cy="5211763"/>
          </a:xfrm>
        </p:spPr>
        <p:txBody>
          <a:bodyPr vert="horz" lIns="91440" tIns="45720" rIns="91440" bIns="45720" rtlCol="0" anchor="t">
            <a:normAutofit lnSpcReduction="10000"/>
          </a:bodyPr>
          <a:lstStyle/>
          <a:p>
            <a:r>
              <a:rPr lang="en-US" dirty="0">
                <a:latin typeface="Times New Roman"/>
                <a:cs typeface="Times New Roman"/>
              </a:rPr>
              <a:t>Application is due no later than October 17, 2022 @ 11:59 p.m. CST</a:t>
            </a:r>
          </a:p>
          <a:p>
            <a:r>
              <a:rPr lang="en-US" dirty="0"/>
              <a:t>Submit application electronically to: </a:t>
            </a:r>
            <a:r>
              <a:rPr lang="en-US" dirty="0">
                <a:hlinkClick r:id="rId2"/>
              </a:rPr>
              <a:t>iccb.ibt@Illinois.gov</a:t>
            </a:r>
            <a:r>
              <a:rPr lang="en-US" dirty="0"/>
              <a:t>. </a:t>
            </a:r>
          </a:p>
          <a:p>
            <a:r>
              <a:rPr lang="en-US" dirty="0"/>
              <a:t>Only one grant application per institution.</a:t>
            </a:r>
          </a:p>
          <a:p>
            <a:pPr lvl="1"/>
            <a:r>
              <a:rPr lang="en-US" dirty="0"/>
              <a:t>Consortia of eligible entities may apply. If an applicant is a part of a consortia, the eligible applicant cannot submit a separate application. </a:t>
            </a:r>
          </a:p>
          <a:p>
            <a:r>
              <a:rPr lang="en-US" dirty="0"/>
              <a:t>Paper copies are not permitted.  </a:t>
            </a:r>
          </a:p>
          <a:p>
            <a:r>
              <a:rPr lang="en-US" dirty="0"/>
              <a:t>Applicants will receive confirmation of receipt of the email.</a:t>
            </a:r>
          </a:p>
          <a:p>
            <a:r>
              <a:rPr lang="en-US" dirty="0"/>
              <a:t>Applicants must ensure all documents are received.  </a:t>
            </a:r>
          </a:p>
          <a:p>
            <a:pPr lvl="1"/>
            <a:r>
              <a:rPr lang="en-US" dirty="0"/>
              <a:t>ICCB will not contact applicants if items are missing.</a:t>
            </a:r>
          </a:p>
          <a:p>
            <a:r>
              <a:rPr lang="en-US" dirty="0">
                <a:latin typeface="Times New Roman"/>
                <a:cs typeface="Times New Roman"/>
              </a:rPr>
              <a:t>Grant materials may be found at </a:t>
            </a:r>
            <a:r>
              <a:rPr lang="en-US" dirty="0">
                <a:latin typeface="Times New Roman"/>
                <a:cs typeface="Times New Roman"/>
                <a:hlinkClick r:id="rId3"/>
              </a:rPr>
              <a:t>http://www2.iccb.org/iccb/grant-opportunities/</a:t>
            </a:r>
            <a:r>
              <a:rPr lang="en-US" dirty="0">
                <a:latin typeface="Times New Roman"/>
                <a:cs typeface="Times New Roman"/>
              </a:rPr>
              <a:t>.  </a:t>
            </a:r>
            <a:endParaRPr lang="en-US" dirty="0"/>
          </a:p>
          <a:p>
            <a:r>
              <a:rPr lang="en-US" dirty="0">
                <a:latin typeface="Times New Roman"/>
                <a:cs typeface="Times New Roman"/>
              </a:rPr>
              <a:t>All applicants, funded or not funded, will be notified by November 14, 2022.</a:t>
            </a:r>
          </a:p>
        </p:txBody>
      </p:sp>
      <p:sp>
        <p:nvSpPr>
          <p:cNvPr id="4" name="5-Point Star 3"/>
          <p:cNvSpPr/>
          <p:nvPr/>
        </p:nvSpPr>
        <p:spPr>
          <a:xfrm>
            <a:off x="8376828" y="819263"/>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248400" y="20574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652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2372" y="1370308"/>
            <a:ext cx="8214084" cy="4697278"/>
          </a:xfrm>
        </p:spPr>
        <p:txBody>
          <a:bodyPr vert="horz" lIns="91440" tIns="45720" rIns="91440" bIns="45720" rtlCol="0" anchor="t">
            <a:normAutofit fontScale="32500" lnSpcReduction="20000"/>
          </a:bodyPr>
          <a:lstStyle/>
          <a:p>
            <a:pPr marL="114300" marR="0">
              <a:lnSpc>
                <a:spcPct val="107000"/>
              </a:lnSpc>
              <a:spcBef>
                <a:spcPts val="0"/>
              </a:spcBef>
              <a:spcAft>
                <a:spcPts val="0"/>
              </a:spcAft>
            </a:pPr>
            <a:r>
              <a:rPr lang="en-US" sz="4900">
                <a:effectLst/>
                <a:ea typeface="Calibri" panose="020F0502020204030204" pitchFamily="34" charset="0"/>
              </a:rPr>
              <a:t>Grant funds must be obligated by December 31, 2023. (Obligated=funds have been dedicated towards a particular expenditure)</a:t>
            </a:r>
          </a:p>
          <a:p>
            <a:pPr marL="114300" marR="0">
              <a:lnSpc>
                <a:spcPct val="107000"/>
              </a:lnSpc>
              <a:spcBef>
                <a:spcPts val="0"/>
              </a:spcBef>
              <a:spcAft>
                <a:spcPts val="0"/>
              </a:spcAft>
            </a:pPr>
            <a:endParaRPr lang="en-US" sz="4900">
              <a:effectLst/>
              <a:ea typeface="Calibri" panose="020F0502020204030204" pitchFamily="34" charset="0"/>
            </a:endParaRPr>
          </a:p>
          <a:p>
            <a:pPr marL="114300" marR="0">
              <a:lnSpc>
                <a:spcPct val="107000"/>
              </a:lnSpc>
              <a:spcBef>
                <a:spcPts val="0"/>
              </a:spcBef>
              <a:spcAft>
                <a:spcPts val="0"/>
              </a:spcAft>
            </a:pPr>
            <a:r>
              <a:rPr lang="en-US" sz="4900">
                <a:effectLst/>
                <a:ea typeface="Calibri" panose="020F0502020204030204" pitchFamily="34" charset="0"/>
              </a:rPr>
              <a:t>Goods/products must be ordered by December 31, 2023 &amp; received on/before February 28, 2024.*</a:t>
            </a:r>
          </a:p>
          <a:p>
            <a:pPr marL="114300" marR="0">
              <a:lnSpc>
                <a:spcPct val="107000"/>
              </a:lnSpc>
              <a:spcBef>
                <a:spcPts val="0"/>
              </a:spcBef>
              <a:spcAft>
                <a:spcPts val="0"/>
              </a:spcAft>
            </a:pPr>
            <a:endParaRPr lang="en-US" sz="4900">
              <a:effectLst/>
              <a:ea typeface="Calibri" panose="020F0502020204030204" pitchFamily="34" charset="0"/>
            </a:endParaRPr>
          </a:p>
          <a:p>
            <a:pPr marL="114300" marR="0">
              <a:lnSpc>
                <a:spcPct val="107000"/>
              </a:lnSpc>
              <a:spcBef>
                <a:spcPts val="0"/>
              </a:spcBef>
              <a:spcAft>
                <a:spcPts val="0"/>
              </a:spcAft>
            </a:pPr>
            <a:r>
              <a:rPr lang="en-US" sz="4900">
                <a:effectLst/>
                <a:ea typeface="Calibri" panose="020F0502020204030204" pitchFamily="34" charset="0"/>
              </a:rPr>
              <a:t>Services must be rendered by December 31, 2023.</a:t>
            </a:r>
          </a:p>
          <a:p>
            <a:pPr marL="114300" marR="0">
              <a:lnSpc>
                <a:spcPct val="107000"/>
              </a:lnSpc>
              <a:spcBef>
                <a:spcPts val="0"/>
              </a:spcBef>
              <a:spcAft>
                <a:spcPts val="0"/>
              </a:spcAft>
            </a:pPr>
            <a:endParaRPr lang="en-US" sz="4900">
              <a:effectLst/>
              <a:ea typeface="Calibri" panose="020F0502020204030204" pitchFamily="34" charset="0"/>
            </a:endParaRPr>
          </a:p>
          <a:p>
            <a:pPr marL="114300" marR="0">
              <a:lnSpc>
                <a:spcPct val="107000"/>
              </a:lnSpc>
              <a:spcBef>
                <a:spcPts val="0"/>
              </a:spcBef>
              <a:spcAft>
                <a:spcPts val="0"/>
              </a:spcAft>
            </a:pPr>
            <a:r>
              <a:rPr lang="en-US" sz="4900">
                <a:effectLst/>
                <a:ea typeface="Calibri" panose="020F0502020204030204" pitchFamily="34" charset="0"/>
              </a:rPr>
              <a:t>Grant funds must be expended by February 28, 2024.*</a:t>
            </a:r>
          </a:p>
          <a:p>
            <a:pPr marL="114300" marR="0">
              <a:lnSpc>
                <a:spcPct val="107000"/>
              </a:lnSpc>
              <a:spcBef>
                <a:spcPts val="0"/>
              </a:spcBef>
              <a:spcAft>
                <a:spcPts val="0"/>
              </a:spcAft>
            </a:pPr>
            <a:endParaRPr lang="en-US" sz="4900">
              <a:effectLst/>
              <a:ea typeface="Calibri" panose="020F0502020204030204" pitchFamily="34" charset="0"/>
            </a:endParaRPr>
          </a:p>
          <a:p>
            <a:pPr marL="114300">
              <a:lnSpc>
                <a:spcPct val="107000"/>
              </a:lnSpc>
              <a:spcBef>
                <a:spcPts val="0"/>
              </a:spcBef>
            </a:pPr>
            <a:r>
              <a:rPr lang="en-US" sz="4900">
                <a:effectLst/>
                <a:ea typeface="Calibri" panose="020F0502020204030204" pitchFamily="34" charset="0"/>
              </a:rPr>
              <a:t>*If the delivery/acceptance of &amp;/or payment for goods/products will be delayed past February 28, 2024, due to circumstances outside of the Grantee’s control, an extension request to receive items &amp;/or expend funds past the deadline must be filed with ICCB.</a:t>
            </a:r>
            <a:r>
              <a:rPr lang="en-US" sz="4900">
                <a:ea typeface="Calibri" panose="020F0502020204030204" pitchFamily="34" charset="0"/>
              </a:rPr>
              <a:t> </a:t>
            </a:r>
            <a:endParaRPr lang="en-US" sz="4900">
              <a:effectLst/>
              <a:ea typeface="Calibri" panose="020F0502020204030204" pitchFamily="34" charset="0"/>
            </a:endParaRPr>
          </a:p>
          <a:p>
            <a:pPr marL="114300" marR="0">
              <a:lnSpc>
                <a:spcPct val="107000"/>
              </a:lnSpc>
              <a:spcBef>
                <a:spcPts val="0"/>
              </a:spcBef>
              <a:spcAft>
                <a:spcPts val="0"/>
              </a:spcAft>
            </a:pPr>
            <a:endParaRPr lang="en-US" sz="4900">
              <a:effectLst/>
              <a:ea typeface="Calibri" panose="020F0502020204030204" pitchFamily="34" charset="0"/>
            </a:endParaRPr>
          </a:p>
          <a:p>
            <a:pPr marL="114300" marR="0">
              <a:lnSpc>
                <a:spcPct val="107000"/>
              </a:lnSpc>
              <a:spcBef>
                <a:spcPts val="0"/>
              </a:spcBef>
              <a:spcAft>
                <a:spcPts val="800"/>
              </a:spcAft>
            </a:pPr>
            <a:r>
              <a:rPr lang="en-US" sz="4900">
                <a:effectLst/>
                <a:ea typeface="Calibri" panose="020F0502020204030204" pitchFamily="34" charset="0"/>
              </a:rPr>
              <a:t>Contact: </a:t>
            </a:r>
            <a:r>
              <a:rPr lang="en-US" sz="4900" u="sng">
                <a:solidFill>
                  <a:srgbClr val="0563C1"/>
                </a:solidFill>
                <a:effectLst/>
                <a:ea typeface="Calibri" panose="020F0502020204030204" pitchFamily="34" charset="0"/>
                <a:hlinkClick r:id="rId2"/>
              </a:rPr>
              <a:t>ICCB.grantpayments@illinois.gov</a:t>
            </a:r>
            <a:r>
              <a:rPr lang="en-US" sz="4900">
                <a:effectLst/>
                <a:ea typeface="Calibri" panose="020F0502020204030204" pitchFamily="34" charset="0"/>
              </a:rPr>
              <a:t> to request an extension. Extension request is to include the following information: Name &amp; quantity of item(s) still pending delivery, total dollar amount of items still pending delivery, date items were originally ordered/funds obligated &amp; a brief summary of delays encountered.  </a:t>
            </a:r>
          </a:p>
          <a:p>
            <a:endParaRPr lang="en-US" b="1"/>
          </a:p>
          <a:p>
            <a:pPr marL="457200" indent="-457200">
              <a:buAutoNum type="arabicPeriod" startAt="5"/>
            </a:pPr>
            <a:endParaRPr lang="en-US" b="1"/>
          </a:p>
          <a:p>
            <a:pPr marL="0" indent="0">
              <a:buNone/>
            </a:pPr>
            <a:endParaRPr lang="en-US" b="1"/>
          </a:p>
          <a:p>
            <a:pPr marL="457200" lvl="1" indent="0">
              <a:buNone/>
            </a:pPr>
            <a:r>
              <a:rPr lang="en-US"/>
              <a:t> </a:t>
            </a:r>
          </a:p>
          <a:p>
            <a:pPr marL="400050" lvl="1" indent="0">
              <a:buNone/>
            </a:pPr>
            <a:endParaRPr lang="en-US" b="1"/>
          </a:p>
        </p:txBody>
      </p:sp>
      <p:sp>
        <p:nvSpPr>
          <p:cNvPr id="4" name="Title 3"/>
          <p:cNvSpPr>
            <a:spLocks noGrp="1"/>
          </p:cNvSpPr>
          <p:nvPr>
            <p:ph type="title"/>
          </p:nvPr>
        </p:nvSpPr>
        <p:spPr/>
        <p:txBody>
          <a:bodyPr/>
          <a:lstStyle/>
          <a:p>
            <a:r>
              <a:rPr lang="en-US"/>
              <a:t>FY23 Funding Deadlines</a:t>
            </a:r>
          </a:p>
        </p:txBody>
      </p:sp>
    </p:spTree>
    <p:extLst>
      <p:ext uri="{BB962C8B-B14F-4D97-AF65-F5344CB8AC3E}">
        <p14:creationId xmlns:p14="http://schemas.microsoft.com/office/powerpoint/2010/main" val="165140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2372" y="1370308"/>
            <a:ext cx="8214084" cy="5135880"/>
          </a:xfrm>
        </p:spPr>
        <p:txBody>
          <a:bodyPr vert="horz" lIns="91440" tIns="45720" rIns="91440" bIns="45720" rtlCol="0" anchor="t">
            <a:normAutofit fontScale="85000" lnSpcReduction="20000"/>
          </a:bodyPr>
          <a:lstStyle/>
          <a:p>
            <a:pPr marL="457200" indent="-457200">
              <a:buAutoNum type="arabicPeriod" startAt="5"/>
            </a:pPr>
            <a:endParaRPr lang="en-US" b="1"/>
          </a:p>
          <a:p>
            <a:pPr marL="457200" indent="-457200">
              <a:buAutoNum type="arabicPeriod" startAt="5"/>
            </a:pPr>
            <a:endParaRPr lang="en-US" b="1"/>
          </a:p>
          <a:p>
            <a:pPr marL="0" indent="0">
              <a:buNone/>
            </a:pPr>
            <a:endParaRPr lang="en-US" b="1"/>
          </a:p>
          <a:p>
            <a:pPr marL="457200" lvl="1" indent="0">
              <a:buNone/>
            </a:pPr>
            <a:endParaRPr lang="en-US">
              <a:latin typeface="Times New Roman"/>
              <a:cs typeface="Times New Roman"/>
            </a:endParaRPr>
          </a:p>
          <a:p>
            <a:pPr marL="457200" lvl="1" indent="0">
              <a:buNone/>
            </a:pPr>
            <a:r>
              <a:rPr lang="en-US" sz="2000">
                <a:effectLst/>
                <a:ea typeface="Calibri" panose="020F0502020204030204" pitchFamily="34" charset="0"/>
              </a:rPr>
              <a:t>Reports are to be submitted to: </a:t>
            </a:r>
            <a:r>
              <a:rPr lang="en-US" sz="2000" u="sng">
                <a:solidFill>
                  <a:srgbClr val="0563C1"/>
                </a:solidFill>
                <a:effectLst/>
                <a:ea typeface="Calibri" panose="020F0502020204030204" pitchFamily="34" charset="0"/>
                <a:hlinkClick r:id="rId2"/>
              </a:rPr>
              <a:t>ICCB.grantpayments@illlinois.gov</a:t>
            </a:r>
            <a:r>
              <a:rPr lang="en-US" sz="2000">
                <a:effectLst/>
                <a:ea typeface="Calibri" panose="020F0502020204030204" pitchFamily="34" charset="0"/>
              </a:rPr>
              <a:t> while also including </a:t>
            </a:r>
            <a:r>
              <a:rPr lang="en-US" sz="2000" u="sng">
                <a:solidFill>
                  <a:srgbClr val="0563C1"/>
                </a:solidFill>
                <a:effectLst/>
                <a:ea typeface="Calibri" panose="020F0502020204030204" pitchFamily="34" charset="0"/>
                <a:hlinkClick r:id="rId3"/>
              </a:rPr>
              <a:t>Lavon.Nelson@illinois.gov</a:t>
            </a:r>
            <a:r>
              <a:rPr lang="en-US" sz="2000">
                <a:effectLst/>
                <a:ea typeface="Calibri" panose="020F0502020204030204" pitchFamily="34" charset="0"/>
              </a:rPr>
              <a:t> and </a:t>
            </a:r>
            <a:r>
              <a:rPr lang="en-US" sz="2000" u="sng">
                <a:solidFill>
                  <a:srgbClr val="0563C1"/>
                </a:solidFill>
                <a:effectLst/>
                <a:ea typeface="Calibri" panose="020F0502020204030204" pitchFamily="34" charset="0"/>
                <a:hlinkClick r:id="rId4"/>
              </a:rPr>
              <a:t>Alex.Weidenhamer@illinois.gov</a:t>
            </a:r>
            <a:r>
              <a:rPr lang="en-US" sz="2000">
                <a:effectLst/>
                <a:ea typeface="Calibri" panose="020F0502020204030204" pitchFamily="34" charset="0"/>
              </a:rPr>
              <a:t> in the CC line.</a:t>
            </a:r>
          </a:p>
          <a:p>
            <a:pPr marL="114300" marR="0">
              <a:lnSpc>
                <a:spcPct val="107000"/>
              </a:lnSpc>
              <a:spcBef>
                <a:spcPts val="0"/>
              </a:spcBef>
              <a:spcAft>
                <a:spcPts val="0"/>
              </a:spcAft>
            </a:pPr>
            <a:endParaRPr lang="en-US" sz="2000">
              <a:effectLst/>
              <a:ea typeface="Calibri" panose="020F0502020204030204" pitchFamily="34" charset="0"/>
            </a:endParaRPr>
          </a:p>
          <a:p>
            <a:pPr marL="114300" marR="0">
              <a:lnSpc>
                <a:spcPct val="107000"/>
              </a:lnSpc>
              <a:spcBef>
                <a:spcPts val="0"/>
              </a:spcBef>
              <a:spcAft>
                <a:spcPts val="0"/>
              </a:spcAft>
            </a:pPr>
            <a:r>
              <a:rPr lang="en-US" sz="2000">
                <a:effectLst/>
                <a:ea typeface="Calibri" panose="020F0502020204030204" pitchFamily="34" charset="0"/>
              </a:rPr>
              <a:t>FY23 reporting format will be the same as the FY22 reporting format. Preferred submission format is the Excel version of the template containing updated financial information &amp; updated quarterly narrative tabs. It is imperative that the narrative tabs list the current quarter information and cumulative fiscal year information for quarters 2, 3 &amp; 4 as the year progresses.</a:t>
            </a:r>
          </a:p>
          <a:p>
            <a:pPr marL="114300" marR="0">
              <a:lnSpc>
                <a:spcPct val="107000"/>
              </a:lnSpc>
              <a:spcBef>
                <a:spcPts val="0"/>
              </a:spcBef>
              <a:spcAft>
                <a:spcPts val="0"/>
              </a:spcAft>
            </a:pPr>
            <a:endParaRPr lang="en-US" sz="2000">
              <a:effectLst/>
              <a:ea typeface="Calibri" panose="020F0502020204030204" pitchFamily="34" charset="0"/>
            </a:endParaRPr>
          </a:p>
          <a:p>
            <a:pPr marL="114300" marR="0">
              <a:lnSpc>
                <a:spcPct val="107000"/>
              </a:lnSpc>
              <a:spcBef>
                <a:spcPts val="0"/>
              </a:spcBef>
              <a:spcAft>
                <a:spcPts val="0"/>
              </a:spcAft>
            </a:pPr>
            <a:r>
              <a:rPr lang="en-US" sz="2000">
                <a:effectLst/>
                <a:ea typeface="Calibri" panose="020F0502020204030204" pitchFamily="34" charset="0"/>
              </a:rPr>
              <a:t>Quarterly reporting extension requests are to be submitted to: </a:t>
            </a:r>
            <a:r>
              <a:rPr lang="en-US" sz="2000" u="sng">
                <a:solidFill>
                  <a:srgbClr val="0563C1"/>
                </a:solidFill>
                <a:effectLst/>
                <a:ea typeface="Calibri" panose="020F0502020204030204" pitchFamily="34" charset="0"/>
                <a:hlinkClick r:id="rId2">
                  <a:extLst>
                    <a:ext uri="{A12FA001-AC4F-418D-AE19-62706E023703}">
                      <ahyp:hlinkClr xmlns:ahyp="http://schemas.microsoft.com/office/drawing/2018/hyperlinkcolor" val="tx"/>
                    </a:ext>
                  </a:extLst>
                </a:hlinkClick>
              </a:rPr>
              <a:t>ICCB.grantpayments@</a:t>
            </a:r>
            <a:r>
              <a:rPr lang="en-US" sz="2000" u="sng">
                <a:solidFill>
                  <a:srgbClr val="0070C0"/>
                </a:solidFill>
                <a:ea typeface="Calibri" panose="020F0502020204030204" pitchFamily="34" charset="0"/>
                <a:hlinkClick r:id="rId2">
                  <a:extLst>
                    <a:ext uri="{A12FA001-AC4F-418D-AE19-62706E023703}">
                      <ahyp:hlinkClr xmlns:ahyp="http://schemas.microsoft.com/office/drawing/2018/hyperlinkcolor" val="tx"/>
                    </a:ext>
                  </a:extLst>
                </a:hlinkClick>
              </a:rPr>
              <a:t>illinois</a:t>
            </a:r>
            <a:r>
              <a:rPr lang="en-US" sz="2000" u="sng">
                <a:solidFill>
                  <a:srgbClr val="0563C1"/>
                </a:solidFill>
                <a:effectLst/>
                <a:ea typeface="Calibri" panose="020F0502020204030204" pitchFamily="34" charset="0"/>
                <a:hlinkClick r:id="rId2">
                  <a:extLst>
                    <a:ext uri="{A12FA001-AC4F-418D-AE19-62706E023703}">
                      <ahyp:hlinkClr xmlns:ahyp="http://schemas.microsoft.com/office/drawing/2018/hyperlinkcolor" val="tx"/>
                    </a:ext>
                  </a:extLst>
                </a:hlinkClick>
              </a:rPr>
              <a:t>.gov</a:t>
            </a:r>
            <a:r>
              <a:rPr lang="en-US" sz="2000">
                <a:effectLst/>
                <a:ea typeface="Calibri" panose="020F0502020204030204" pitchFamily="34" charset="0"/>
              </a:rPr>
              <a:t> on or before the stated due date for the corresponding quarter. </a:t>
            </a:r>
          </a:p>
          <a:p>
            <a:pPr marL="114300" marR="0">
              <a:lnSpc>
                <a:spcPct val="107000"/>
              </a:lnSpc>
              <a:spcBef>
                <a:spcPts val="0"/>
              </a:spcBef>
              <a:spcAft>
                <a:spcPts val="0"/>
              </a:spcAft>
            </a:pPr>
            <a:endParaRPr lang="en-US" sz="2000">
              <a:effectLst/>
              <a:ea typeface="Calibri" panose="020F0502020204030204" pitchFamily="34" charset="0"/>
            </a:endParaRPr>
          </a:p>
          <a:p>
            <a:pPr marL="114300">
              <a:lnSpc>
                <a:spcPct val="107000"/>
              </a:lnSpc>
              <a:spcBef>
                <a:spcPts val="0"/>
              </a:spcBef>
              <a:spcAft>
                <a:spcPts val="800"/>
              </a:spcAft>
            </a:pPr>
            <a:r>
              <a:rPr lang="en-US" sz="2000">
                <a:effectLst/>
                <a:ea typeface="Calibri" panose="020F0502020204030204" pitchFamily="34" charset="0"/>
              </a:rPr>
              <a:t>Reporting Templates &amp; other necessary instructions will be made available to grant recipients at a later date.</a:t>
            </a:r>
            <a:r>
              <a:rPr lang="en-US" sz="2000">
                <a:ea typeface="Calibri" panose="020F0502020204030204" pitchFamily="34" charset="0"/>
              </a:rPr>
              <a:t> </a:t>
            </a:r>
            <a:endParaRPr lang="en-US" sz="2000">
              <a:effectLst/>
              <a:ea typeface="Calibri" panose="020F0502020204030204" pitchFamily="34" charset="0"/>
            </a:endParaRPr>
          </a:p>
          <a:p>
            <a:pPr marL="400050" lvl="1" indent="0">
              <a:buNone/>
            </a:pPr>
            <a:endParaRPr lang="en-US" b="1"/>
          </a:p>
        </p:txBody>
      </p:sp>
      <p:sp>
        <p:nvSpPr>
          <p:cNvPr id="4" name="Title 3"/>
          <p:cNvSpPr>
            <a:spLocks noGrp="1"/>
          </p:cNvSpPr>
          <p:nvPr>
            <p:ph type="title"/>
          </p:nvPr>
        </p:nvSpPr>
        <p:spPr/>
        <p:txBody>
          <a:bodyPr/>
          <a:lstStyle/>
          <a:p>
            <a:r>
              <a:rPr lang="en-US"/>
              <a:t>Quarterly reporting Reminders</a:t>
            </a:r>
          </a:p>
        </p:txBody>
      </p:sp>
      <p:pic>
        <p:nvPicPr>
          <p:cNvPr id="2" name="Picture 1">
            <a:extLst>
              <a:ext uri="{FF2B5EF4-FFF2-40B4-BE49-F238E27FC236}">
                <a16:creationId xmlns:a16="http://schemas.microsoft.com/office/drawing/2014/main" id="{00F865CA-30EF-186C-0058-5DF308453319}"/>
              </a:ext>
            </a:extLst>
          </p:cNvPr>
          <p:cNvPicPr>
            <a:picLocks noChangeAspect="1"/>
          </p:cNvPicPr>
          <p:nvPr/>
        </p:nvPicPr>
        <p:blipFill>
          <a:blip r:embed="rId5"/>
          <a:stretch>
            <a:fillRect/>
          </a:stretch>
        </p:blipFill>
        <p:spPr>
          <a:xfrm>
            <a:off x="1595437" y="731520"/>
            <a:ext cx="5953125" cy="1762125"/>
          </a:xfrm>
          <a:prstGeom prst="rect">
            <a:avLst/>
          </a:prstGeom>
        </p:spPr>
      </p:pic>
    </p:spTree>
    <p:extLst>
      <p:ext uri="{BB962C8B-B14F-4D97-AF65-F5344CB8AC3E}">
        <p14:creationId xmlns:p14="http://schemas.microsoft.com/office/powerpoint/2010/main" val="1111239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8C73E-691A-84E6-32AB-A364E3A8FAAF}"/>
              </a:ext>
            </a:extLst>
          </p:cNvPr>
          <p:cNvSpPr>
            <a:spLocks noGrp="1"/>
          </p:cNvSpPr>
          <p:nvPr>
            <p:ph type="title"/>
          </p:nvPr>
        </p:nvSpPr>
        <p:spPr/>
        <p:txBody>
          <a:bodyPr/>
          <a:lstStyle/>
          <a:p>
            <a:r>
              <a:rPr lang="en-US"/>
              <a:t>Fiscal: Cost Explanation</a:t>
            </a:r>
          </a:p>
        </p:txBody>
      </p:sp>
      <p:sp>
        <p:nvSpPr>
          <p:cNvPr id="3" name="Content Placeholder 2">
            <a:extLst>
              <a:ext uri="{FF2B5EF4-FFF2-40B4-BE49-F238E27FC236}">
                <a16:creationId xmlns:a16="http://schemas.microsoft.com/office/drawing/2014/main" id="{233FD865-C9F3-3BDF-3406-E9FEA9EC98DB}"/>
              </a:ext>
            </a:extLst>
          </p:cNvPr>
          <p:cNvSpPr>
            <a:spLocks noGrp="1"/>
          </p:cNvSpPr>
          <p:nvPr>
            <p:ph idx="1"/>
          </p:nvPr>
        </p:nvSpPr>
        <p:spPr/>
        <p:txBody>
          <a:bodyPr vert="horz" lIns="91440" tIns="45720" rIns="91440" bIns="45720" rtlCol="0" anchor="t">
            <a:normAutofit/>
          </a:bodyPr>
          <a:lstStyle/>
          <a:p>
            <a:pPr marL="0" marR="0">
              <a:lnSpc>
                <a:spcPct val="107000"/>
              </a:lnSpc>
              <a:spcBef>
                <a:spcPts val="0"/>
              </a:spcBef>
              <a:spcAft>
                <a:spcPts val="800"/>
              </a:spcAft>
            </a:pPr>
            <a:r>
              <a:rPr lang="en-US" sz="2000" b="1" u="sng">
                <a:effectLst/>
                <a:ea typeface="Calibri" panose="020F0502020204030204" pitchFamily="34" charset="0"/>
              </a:rPr>
              <a:t>Indirect Cost Rate</a:t>
            </a:r>
          </a:p>
          <a:p>
            <a:pPr marL="400050" lvl="1">
              <a:lnSpc>
                <a:spcPct val="107000"/>
              </a:lnSpc>
              <a:spcBef>
                <a:spcPts val="0"/>
              </a:spcBef>
              <a:spcAft>
                <a:spcPts val="800"/>
              </a:spcAft>
            </a:pPr>
            <a:r>
              <a:rPr lang="en-US" sz="1600">
                <a:effectLst/>
                <a:ea typeface="Calibri" panose="020F0502020204030204" pitchFamily="34" charset="0"/>
              </a:rPr>
              <a:t>If utilizing the De Minimis rate of 10% of Modified Total Direct Costs (MTDC), note the following:</a:t>
            </a:r>
          </a:p>
          <a:p>
            <a:pPr marL="114300" marR="0">
              <a:lnSpc>
                <a:spcPct val="107000"/>
              </a:lnSpc>
              <a:spcBef>
                <a:spcPts val="0"/>
              </a:spcBef>
              <a:spcAft>
                <a:spcPts val="0"/>
              </a:spcAft>
            </a:pPr>
            <a:r>
              <a:rPr lang="en-US" sz="2000" b="1" u="sng">
                <a:effectLst/>
                <a:ea typeface="Calibri" panose="020F0502020204030204" pitchFamily="34" charset="0"/>
              </a:rPr>
              <a:t>Included Costs:</a:t>
            </a:r>
            <a:r>
              <a:rPr lang="en-US" sz="2000">
                <a:effectLst/>
                <a:ea typeface="Calibri" panose="020F0502020204030204" pitchFamily="34" charset="0"/>
              </a:rPr>
              <a:t> </a:t>
            </a:r>
          </a:p>
          <a:p>
            <a:pPr marL="514350" lvl="1">
              <a:lnSpc>
                <a:spcPct val="107000"/>
              </a:lnSpc>
              <a:spcBef>
                <a:spcPts val="0"/>
              </a:spcBef>
            </a:pPr>
            <a:r>
              <a:rPr lang="en-US" sz="1600">
                <a:effectLst/>
                <a:ea typeface="Calibri" panose="020F0502020204030204" pitchFamily="34" charset="0"/>
              </a:rPr>
              <a:t>All Direct Salaries/Wages, Applicable Fringe Benefits, Materials, Supplies, Services, Travel and up to the first $25,000 of each subaward. (Source: 2 CFR 200.1)</a:t>
            </a:r>
          </a:p>
          <a:p>
            <a:pPr marL="0" marR="0" indent="0">
              <a:lnSpc>
                <a:spcPct val="107000"/>
              </a:lnSpc>
              <a:spcBef>
                <a:spcPts val="0"/>
              </a:spcBef>
              <a:spcAft>
                <a:spcPts val="0"/>
              </a:spcAft>
              <a:buNone/>
            </a:pPr>
            <a:r>
              <a:rPr lang="en-US" sz="2000">
                <a:effectLst/>
                <a:ea typeface="Calibri" panose="020F0502020204030204" pitchFamily="34" charset="0"/>
              </a:rPr>
              <a:t> </a:t>
            </a:r>
          </a:p>
          <a:p>
            <a:pPr marL="114300" marR="0">
              <a:lnSpc>
                <a:spcPct val="107000"/>
              </a:lnSpc>
              <a:spcBef>
                <a:spcPts val="0"/>
              </a:spcBef>
              <a:spcAft>
                <a:spcPts val="0"/>
              </a:spcAft>
            </a:pPr>
            <a:r>
              <a:rPr lang="en-US" sz="2000" b="1" u="sng">
                <a:effectLst/>
                <a:ea typeface="Calibri" panose="020F0502020204030204" pitchFamily="34" charset="0"/>
              </a:rPr>
              <a:t>Excluded Costs:</a:t>
            </a:r>
            <a:r>
              <a:rPr lang="en-US" sz="2000">
                <a:effectLst/>
                <a:ea typeface="Calibri" panose="020F0502020204030204" pitchFamily="34" charset="0"/>
              </a:rPr>
              <a:t> </a:t>
            </a:r>
          </a:p>
          <a:p>
            <a:pPr marL="514350" lvl="1">
              <a:lnSpc>
                <a:spcPct val="107000"/>
              </a:lnSpc>
              <a:spcBef>
                <a:spcPts val="0"/>
              </a:spcBef>
            </a:pPr>
            <a:r>
              <a:rPr lang="en-US" sz="1600">
                <a:effectLst/>
                <a:ea typeface="Calibri" panose="020F0502020204030204" pitchFamily="34" charset="0"/>
              </a:rPr>
              <a:t>Equipment, Capital Expenditures, Charges for Patient Care, Rental Costs, Tuition Remission, Scholarships/Fellowships, Participant Support Costs, and the portion of each subaward in excess of $25,000. </a:t>
            </a:r>
          </a:p>
          <a:p>
            <a:pPr marL="514350" lvl="1">
              <a:lnSpc>
                <a:spcPct val="107000"/>
              </a:lnSpc>
              <a:spcBef>
                <a:spcPts val="0"/>
              </a:spcBef>
            </a:pPr>
            <a:r>
              <a:rPr lang="en-US" sz="1600">
                <a:effectLst/>
                <a:ea typeface="Calibri" panose="020F0502020204030204" pitchFamily="34" charset="0"/>
              </a:rPr>
              <a:t>Other items may only be excluded when necessary to avoid a serious inequity in the distribution of indirect costs, and with the approval of the cognizant agency for indirect costs. (Source: 2 CFR 200.1)</a:t>
            </a:r>
          </a:p>
          <a:p>
            <a:pPr marL="0" marR="0" indent="0">
              <a:lnSpc>
                <a:spcPct val="107000"/>
              </a:lnSpc>
              <a:spcBef>
                <a:spcPts val="0"/>
              </a:spcBef>
              <a:spcAft>
                <a:spcPts val="800"/>
              </a:spcAft>
              <a:buNone/>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itchFamily="34" charset="0"/>
              <a:buChar char="§"/>
            </a:pPr>
            <a:endParaRPr lang="en-US"/>
          </a:p>
          <a:p>
            <a:pPr lvl="1">
              <a:buFont typeface="Wingdings" pitchFamily="34" charset="0"/>
              <a:buChar char="§"/>
            </a:pPr>
            <a:endParaRPr lang="en-US"/>
          </a:p>
          <a:p>
            <a:endParaRPr lang="en-US"/>
          </a:p>
        </p:txBody>
      </p:sp>
    </p:spTree>
    <p:extLst>
      <p:ext uri="{BB962C8B-B14F-4D97-AF65-F5344CB8AC3E}">
        <p14:creationId xmlns:p14="http://schemas.microsoft.com/office/powerpoint/2010/main" val="69225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Funding Overview</a:t>
            </a:r>
          </a:p>
        </p:txBody>
      </p:sp>
      <p:pic>
        <p:nvPicPr>
          <p:cNvPr id="4" name="Picture 2" descr="Funding, Projects and Grants folders in a filing cabinet">
            <a:extLst>
              <a:ext uri="{FF2B5EF4-FFF2-40B4-BE49-F238E27FC236}">
                <a16:creationId xmlns:a16="http://schemas.microsoft.com/office/drawing/2014/main" id="{7FBAC3B7-C172-4780-869B-FCB1B83B8CB3}"/>
              </a:ext>
            </a:extLst>
          </p:cNvPr>
          <p:cNvPicPr>
            <a:picLocks noGrp="1" noChangeArrowheads="1"/>
          </p:cNvPicPr>
          <p:nvPr>
            <p:ph idx="1"/>
            <p:custDataLst>
              <p:tags r:id="rId1"/>
            </p:custDataLst>
          </p:nvPr>
        </p:nvPicPr>
        <p:blipFill>
          <a:blip r:embed="rId4" cstate="print">
            <a:extLst>
              <a:ext uri="{28A0092B-C50C-407E-A947-70E740481C1C}">
                <a14:useLocalDpi xmlns:a14="http://schemas.microsoft.com/office/drawing/2010/main" val="0"/>
              </a:ext>
            </a:extLst>
          </a:blip>
          <a:srcRect l="-1" r="11771"/>
          <a:stretch>
            <a:fillRect/>
          </a:stretch>
        </p:blipFill>
        <p:spPr bwMode="auto">
          <a:xfrm>
            <a:off x="5882180" y="1371600"/>
            <a:ext cx="2796820" cy="384325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62AA4EB-90BD-4E0B-A020-75F292535F94}"/>
              </a:ext>
            </a:extLst>
          </p:cNvPr>
          <p:cNvSpPr txBox="1">
            <a:spLocks/>
          </p:cNvSpPr>
          <p:nvPr>
            <p:custDataLst>
              <p:tags r:id="rId2"/>
            </p:custDataLst>
          </p:nvPr>
        </p:nvSpPr>
        <p:spPr>
          <a:xfrm>
            <a:off x="639798" y="1066800"/>
            <a:ext cx="5075202" cy="51054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Wingdings" panose="05000000000000000000" pitchFamily="2"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Courier New" panose="02070309020205020404" pitchFamily="49" charset="0"/>
              <a:buChar char="o"/>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Wingdings" panose="05000000000000000000" pitchFamily="2" charset="2"/>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fontAlgn="auto">
              <a:spcAft>
                <a:spcPts val="0"/>
              </a:spcAft>
            </a:pPr>
            <a:r>
              <a:rPr lang="en-US"/>
              <a:t>ICCB was appropriated through the General Revenue Funding approximately $9.194 M to administer grants that support </a:t>
            </a:r>
            <a:r>
              <a:rPr lang="en-US" b="1"/>
              <a:t>Innovative Bridge and Transition (IBT) programs.</a:t>
            </a:r>
          </a:p>
          <a:p>
            <a:pPr lvl="1" fontAlgn="auto">
              <a:spcAft>
                <a:spcPts val="0"/>
              </a:spcAft>
            </a:pPr>
            <a:r>
              <a:rPr lang="en-US"/>
              <a:t>Of the amount appropriated, a total of $1.6 million will be set aside for small grants of less than $100,000. </a:t>
            </a:r>
          </a:p>
          <a:p>
            <a:pPr fontAlgn="auto">
              <a:spcAft>
                <a:spcPts val="0"/>
              </a:spcAft>
            </a:pPr>
            <a:r>
              <a:rPr lang="en-US"/>
              <a:t>Only one grant application per institution. </a:t>
            </a:r>
          </a:p>
          <a:p>
            <a:pPr fontAlgn="auto">
              <a:spcAft>
                <a:spcPts val="0"/>
              </a:spcAft>
            </a:pPr>
            <a:r>
              <a:rPr lang="en-US"/>
              <a:t>Maximum Amount per Grantee: $400,000.</a:t>
            </a:r>
          </a:p>
          <a:p>
            <a:r>
              <a:rPr lang="en-US"/>
              <a:t>Grant period: </a:t>
            </a:r>
          </a:p>
          <a:p>
            <a:pPr lvl="1"/>
            <a:r>
              <a:rPr lang="en-US"/>
              <a:t>January 1, 2023 – December 31, 2023</a:t>
            </a:r>
          </a:p>
          <a:p>
            <a:pPr marL="457200" lvl="1" indent="0" fontAlgn="auto">
              <a:spcAft>
                <a:spcPts val="0"/>
              </a:spcAft>
              <a:buNone/>
            </a:pPr>
            <a:endParaRPr lang="en-US"/>
          </a:p>
          <a:p>
            <a:pPr lvl="1" fontAlgn="auto">
              <a:spcAft>
                <a:spcPts val="0"/>
              </a:spcAft>
            </a:pPr>
            <a:endParaRPr lang="en-US"/>
          </a:p>
        </p:txBody>
      </p:sp>
    </p:spTree>
    <p:extLst>
      <p:ext uri="{BB962C8B-B14F-4D97-AF65-F5344CB8AC3E}">
        <p14:creationId xmlns:p14="http://schemas.microsoft.com/office/powerpoint/2010/main" val="1768632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002F-6EEE-1495-20B5-E1A377AFBFFB}"/>
              </a:ext>
            </a:extLst>
          </p:cNvPr>
          <p:cNvSpPr>
            <a:spLocks noGrp="1"/>
          </p:cNvSpPr>
          <p:nvPr>
            <p:ph type="title"/>
          </p:nvPr>
        </p:nvSpPr>
        <p:spPr/>
        <p:txBody>
          <a:bodyPr/>
          <a:lstStyle/>
          <a:p>
            <a:r>
              <a:rPr lang="en-US"/>
              <a:t>Fiscal: Equipment v. Supplies</a:t>
            </a:r>
          </a:p>
        </p:txBody>
      </p:sp>
      <p:sp>
        <p:nvSpPr>
          <p:cNvPr id="3" name="Content Placeholder 2">
            <a:extLst>
              <a:ext uri="{FF2B5EF4-FFF2-40B4-BE49-F238E27FC236}">
                <a16:creationId xmlns:a16="http://schemas.microsoft.com/office/drawing/2014/main" id="{72180CD8-3380-CF15-2A16-B445AEA4A181}"/>
              </a:ext>
            </a:extLst>
          </p:cNvPr>
          <p:cNvSpPr>
            <a:spLocks noGrp="1"/>
          </p:cNvSpPr>
          <p:nvPr>
            <p:ph idx="1"/>
          </p:nvPr>
        </p:nvSpPr>
        <p:spPr/>
        <p:txBody>
          <a:bodyPr>
            <a:normAutofit/>
          </a:bodyPr>
          <a:lstStyle/>
          <a:p>
            <a:pPr marL="0" marR="0">
              <a:lnSpc>
                <a:spcPct val="107000"/>
              </a:lnSpc>
              <a:spcBef>
                <a:spcPts val="0"/>
              </a:spcBef>
              <a:spcAft>
                <a:spcPts val="800"/>
              </a:spcAft>
            </a:pPr>
            <a:r>
              <a:rPr lang="en-US" sz="2400">
                <a:effectLst/>
                <a:ea typeface="Calibri" panose="020F0502020204030204" pitchFamily="34" charset="0"/>
              </a:rPr>
              <a:t>As a basic rule of thumb, single items that cost $5,000 or more will typically fall under the Equipment line. </a:t>
            </a:r>
          </a:p>
          <a:p>
            <a:pPr marL="400050" lvl="1">
              <a:lnSpc>
                <a:spcPct val="107000"/>
              </a:lnSpc>
              <a:spcBef>
                <a:spcPts val="0"/>
              </a:spcBef>
              <a:spcAft>
                <a:spcPts val="800"/>
              </a:spcAft>
            </a:pPr>
            <a:r>
              <a:rPr lang="en-US">
                <a:effectLst/>
                <a:ea typeface="Calibri" panose="020F0502020204030204" pitchFamily="34" charset="0"/>
              </a:rPr>
              <a:t>All other items will most likely be classified as Supplies. When in doubt, refer to the definitions below:</a:t>
            </a:r>
          </a:p>
          <a:p>
            <a:pPr marL="114300" marR="0">
              <a:lnSpc>
                <a:spcPct val="107000"/>
              </a:lnSpc>
              <a:spcBef>
                <a:spcPts val="0"/>
              </a:spcBef>
              <a:spcAft>
                <a:spcPts val="0"/>
              </a:spcAft>
            </a:pPr>
            <a:r>
              <a:rPr lang="en-US" sz="2400" b="1" u="sng">
                <a:effectLst/>
                <a:ea typeface="Calibri" panose="020F0502020204030204" pitchFamily="34" charset="0"/>
              </a:rPr>
              <a:t>Equipment</a:t>
            </a:r>
            <a:r>
              <a:rPr lang="en-US" sz="2400">
                <a:effectLst/>
                <a:ea typeface="Calibri" panose="020F0502020204030204" pitchFamily="34" charset="0"/>
              </a:rPr>
              <a:t> </a:t>
            </a:r>
          </a:p>
          <a:p>
            <a:pPr marL="514350" lvl="1">
              <a:lnSpc>
                <a:spcPct val="107000"/>
              </a:lnSpc>
              <a:spcBef>
                <a:spcPts val="0"/>
              </a:spcBef>
            </a:pPr>
            <a:r>
              <a:rPr lang="en-US">
                <a:effectLst/>
                <a:ea typeface="Calibri" panose="020F0502020204030204" pitchFamily="34" charset="0"/>
              </a:rPr>
              <a:t>Equipment is defined as an article of tangible personal property that has a useful life of more than one year and a per-unit acquisition cost which equals or exceeds the lesser of the capitalization level established by the non-Federal entity for financial statement purposes, or $5,000. (Source: 2 CFR 200.439) </a:t>
            </a:r>
          </a:p>
          <a:p>
            <a:pPr marL="114300" marR="0">
              <a:lnSpc>
                <a:spcPct val="107000"/>
              </a:lnSpc>
              <a:spcBef>
                <a:spcPts val="0"/>
              </a:spcBef>
              <a:spcAft>
                <a:spcPts val="800"/>
              </a:spcAft>
            </a:pPr>
            <a:r>
              <a:rPr lang="en-US" sz="2400" b="1" u="sng">
                <a:effectLst/>
                <a:ea typeface="Calibri" panose="020F0502020204030204" pitchFamily="34" charset="0"/>
              </a:rPr>
              <a:t>Supplies</a:t>
            </a:r>
          </a:p>
          <a:p>
            <a:pPr marL="514350" lvl="1">
              <a:lnSpc>
                <a:spcPct val="107000"/>
              </a:lnSpc>
              <a:spcBef>
                <a:spcPts val="0"/>
              </a:spcBef>
              <a:spcAft>
                <a:spcPts val="800"/>
              </a:spcAft>
            </a:pPr>
            <a:r>
              <a:rPr lang="en-US">
                <a:effectLst/>
                <a:ea typeface="Calibri" panose="020F0502020204030204" pitchFamily="34" charset="0"/>
              </a:rPr>
              <a:t>Generally, supplies include any materials that are expendable or consumed during the course of the project. (Source: 2 CFR 200.439)</a:t>
            </a:r>
          </a:p>
          <a:p>
            <a:endParaRPr lang="en-US"/>
          </a:p>
        </p:txBody>
      </p:sp>
    </p:spTree>
    <p:extLst>
      <p:ext uri="{BB962C8B-B14F-4D97-AF65-F5344CB8AC3E}">
        <p14:creationId xmlns:p14="http://schemas.microsoft.com/office/powerpoint/2010/main" val="2252858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002F-6EEE-1495-20B5-E1A377AFBFFB}"/>
              </a:ext>
            </a:extLst>
          </p:cNvPr>
          <p:cNvSpPr>
            <a:spLocks noGrp="1"/>
          </p:cNvSpPr>
          <p:nvPr>
            <p:ph type="title"/>
          </p:nvPr>
        </p:nvSpPr>
        <p:spPr>
          <a:xfrm>
            <a:off x="457200" y="0"/>
            <a:ext cx="8219256" cy="1024180"/>
          </a:xfrm>
        </p:spPr>
        <p:txBody>
          <a:bodyPr/>
          <a:lstStyle/>
          <a:p>
            <a:r>
              <a:rPr lang="en-US" sz="2800"/>
              <a:t>Fiscal: Training and Education v. Miscellaneous</a:t>
            </a:r>
          </a:p>
        </p:txBody>
      </p:sp>
      <p:sp>
        <p:nvSpPr>
          <p:cNvPr id="3" name="Content Placeholder 2">
            <a:extLst>
              <a:ext uri="{FF2B5EF4-FFF2-40B4-BE49-F238E27FC236}">
                <a16:creationId xmlns:a16="http://schemas.microsoft.com/office/drawing/2014/main" id="{72180CD8-3380-CF15-2A16-B445AEA4A181}"/>
              </a:ext>
            </a:extLst>
          </p:cNvPr>
          <p:cNvSpPr>
            <a:spLocks noGrp="1"/>
          </p:cNvSpPr>
          <p:nvPr>
            <p:ph idx="1"/>
          </p:nvPr>
        </p:nvSpPr>
        <p:spPr>
          <a:xfrm>
            <a:off x="446856" y="1216617"/>
            <a:ext cx="8229600" cy="5211763"/>
          </a:xfrm>
        </p:spPr>
        <p:txBody>
          <a:bodyPr>
            <a:normAutofit/>
          </a:bodyPr>
          <a:lstStyle/>
          <a:p>
            <a:pPr>
              <a:lnSpc>
                <a:spcPct val="107000"/>
              </a:lnSpc>
              <a:spcBef>
                <a:spcPts val="0"/>
              </a:spcBef>
            </a:pPr>
            <a:r>
              <a:rPr lang="en-US" sz="2400">
                <a:effectLst/>
                <a:ea typeface="Calibri" panose="020F0502020204030204" pitchFamily="34" charset="0"/>
              </a:rPr>
              <a:t>Training &amp; education/development opportunities for employees are budgeted separately from training &amp; education/development opportunities for program participants.  </a:t>
            </a:r>
          </a:p>
          <a:p>
            <a:pPr>
              <a:lnSpc>
                <a:spcPct val="107000"/>
              </a:lnSpc>
              <a:spcBef>
                <a:spcPts val="0"/>
              </a:spcBef>
            </a:pPr>
            <a:r>
              <a:rPr lang="en-US" sz="2400" b="1" u="sng">
                <a:effectLst/>
                <a:ea typeface="Calibri" panose="020F0502020204030204" pitchFamily="34" charset="0"/>
              </a:rPr>
              <a:t>Training &amp; Education</a:t>
            </a:r>
            <a:r>
              <a:rPr lang="en-US" sz="2400">
                <a:effectLst/>
                <a:ea typeface="Calibri" panose="020F0502020204030204" pitchFamily="34" charset="0"/>
              </a:rPr>
              <a:t> </a:t>
            </a:r>
          </a:p>
          <a:p>
            <a:pPr lvl="1">
              <a:lnSpc>
                <a:spcPct val="107000"/>
              </a:lnSpc>
              <a:spcBef>
                <a:spcPts val="0"/>
              </a:spcBef>
            </a:pPr>
            <a:r>
              <a:rPr lang="en-US">
                <a:effectLst/>
                <a:ea typeface="Calibri" panose="020F0502020204030204" pitchFamily="34" charset="0"/>
              </a:rPr>
              <a:t>Training and education costs associated with </a:t>
            </a:r>
            <a:r>
              <a:rPr lang="en-US" i="1">
                <a:effectLst/>
                <a:ea typeface="Calibri" panose="020F0502020204030204" pitchFamily="34" charset="0"/>
              </a:rPr>
              <a:t>employee development</a:t>
            </a:r>
            <a:r>
              <a:rPr lang="en-US">
                <a:effectLst/>
                <a:ea typeface="Calibri" panose="020F0502020204030204" pitchFamily="34" charset="0"/>
              </a:rPr>
              <a:t>. (Source 2 CFR 200.472) </a:t>
            </a:r>
          </a:p>
          <a:p>
            <a:pPr>
              <a:lnSpc>
                <a:spcPct val="107000"/>
              </a:lnSpc>
              <a:spcBef>
                <a:spcPts val="0"/>
              </a:spcBef>
              <a:spcAft>
                <a:spcPts val="800"/>
              </a:spcAft>
            </a:pPr>
            <a:r>
              <a:rPr lang="en-US" sz="2400" b="1" u="sng">
                <a:effectLst/>
                <a:ea typeface="Calibri" panose="020F0502020204030204" pitchFamily="34" charset="0"/>
              </a:rPr>
              <a:t>Miscellaneous</a:t>
            </a:r>
          </a:p>
          <a:p>
            <a:pPr lvl="1">
              <a:lnSpc>
                <a:spcPct val="107000"/>
              </a:lnSpc>
              <a:spcBef>
                <a:spcPts val="0"/>
              </a:spcBef>
              <a:spcAft>
                <a:spcPts val="800"/>
              </a:spcAft>
            </a:pPr>
            <a:r>
              <a:rPr lang="en-US">
                <a:effectLst/>
                <a:ea typeface="Calibri" panose="020F0502020204030204" pitchFamily="34" charset="0"/>
              </a:rPr>
              <a:t>This category contains items not included in the previous categories. Because the Training &amp; Education line is specifically for employee development expenses, any sort of program participant training &amp; education expenses would instead be classified as Miscellaneous. (Source 2 CFR 200.472)</a:t>
            </a:r>
          </a:p>
          <a:p>
            <a:endParaRPr lang="en-US"/>
          </a:p>
        </p:txBody>
      </p:sp>
    </p:spTree>
    <p:extLst>
      <p:ext uri="{BB962C8B-B14F-4D97-AF65-F5344CB8AC3E}">
        <p14:creationId xmlns:p14="http://schemas.microsoft.com/office/powerpoint/2010/main" val="2606433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Accountability</a:t>
            </a:r>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US"/>
              <a:t>Grant Accountability and Transparency Act (GATA) Grantee Portal, </a:t>
            </a:r>
            <a:r>
              <a:rPr lang="en-US">
                <a:hlinkClick r:id="rId2"/>
              </a:rPr>
              <a:t>www.grants.Illinois.gov</a:t>
            </a:r>
            <a:r>
              <a:rPr lang="en-US"/>
              <a:t>.</a:t>
            </a:r>
          </a:p>
          <a:p>
            <a:pPr lvl="1"/>
            <a:r>
              <a:rPr lang="en-US">
                <a:latin typeface="Times New Roman"/>
                <a:cs typeface="Times New Roman"/>
              </a:rPr>
              <a:t>Pre-qualification process, Unique Entity Identifier verification of good standing and includes:</a:t>
            </a:r>
          </a:p>
          <a:p>
            <a:pPr lvl="2"/>
            <a:r>
              <a:rPr lang="en-US"/>
              <a:t>Financial and Administrative Risk Assessments</a:t>
            </a:r>
          </a:p>
          <a:p>
            <a:pPr lvl="1"/>
            <a:r>
              <a:rPr lang="en-US"/>
              <a:t>Each Applicant is required to:  </a:t>
            </a:r>
          </a:p>
          <a:p>
            <a:pPr lvl="2"/>
            <a:r>
              <a:rPr lang="en-US"/>
              <a:t>Be registered in SAM before submitting its application. If you are not registered in SAM, this link provides a connection for SAM registration:  https://governmentcontractregistration.com/sam-registration.asp. </a:t>
            </a:r>
          </a:p>
          <a:p>
            <a:pPr lvl="2"/>
            <a:r>
              <a:rPr lang="en-US">
                <a:latin typeface="Times New Roman"/>
                <a:cs typeface="Times New Roman"/>
              </a:rPr>
              <a:t>Provide a valid UEI number in its application.  </a:t>
            </a:r>
            <a:endParaRPr lang="en-US"/>
          </a:p>
          <a:p>
            <a:pPr lvl="2"/>
            <a:r>
              <a:rPr lang="en-US">
                <a:latin typeface="Times New Roman"/>
                <a:cs typeface="Times New Roman"/>
              </a:rPr>
              <a:t>Continue to maintain an active SAM registration with current information at all times during which it has an active award. </a:t>
            </a:r>
            <a:endParaRPr lang="en-US"/>
          </a:p>
          <a:p>
            <a:pPr lvl="1"/>
            <a:r>
              <a:rPr lang="en-US">
                <a:latin typeface="Times New Roman"/>
                <a:cs typeface="Times New Roman"/>
              </a:rPr>
              <a:t>ICCB will not make an award to an applicant until the applicant has fully complied with all applicable UEI and SAM requirements.   </a:t>
            </a:r>
            <a:endParaRPr lang="en-US"/>
          </a:p>
          <a:p>
            <a:pPr lvl="1"/>
            <a:r>
              <a:rPr lang="en-US"/>
              <a:t>Grant recipients must comply with all applicable provisions of state and federal laws and regulations pertaining to nondiscrimination, sexual harassment, and equal employment. </a:t>
            </a:r>
          </a:p>
          <a:p>
            <a:pPr lvl="2"/>
            <a:endParaRPr lang="en-US"/>
          </a:p>
        </p:txBody>
      </p:sp>
      <p:sp>
        <p:nvSpPr>
          <p:cNvPr id="4" name="5-Point Star 3"/>
          <p:cNvSpPr/>
          <p:nvPr/>
        </p:nvSpPr>
        <p:spPr>
          <a:xfrm>
            <a:off x="8376828" y="29718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5910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BDC9A-02C2-9E1B-BA93-D5AE933C64EB}"/>
              </a:ext>
            </a:extLst>
          </p:cNvPr>
          <p:cNvSpPr>
            <a:spLocks noGrp="1"/>
          </p:cNvSpPr>
          <p:nvPr>
            <p:ph type="title"/>
          </p:nvPr>
        </p:nvSpPr>
        <p:spPr/>
        <p:txBody>
          <a:bodyPr/>
          <a:lstStyle/>
          <a:p>
            <a:r>
              <a:rPr lang="en-US"/>
              <a:t>Accountability Reminders</a:t>
            </a:r>
          </a:p>
        </p:txBody>
      </p:sp>
      <p:sp>
        <p:nvSpPr>
          <p:cNvPr id="3" name="Content Placeholder 2">
            <a:extLst>
              <a:ext uri="{FF2B5EF4-FFF2-40B4-BE49-F238E27FC236}">
                <a16:creationId xmlns:a16="http://schemas.microsoft.com/office/drawing/2014/main" id="{18089B40-BF86-78E3-3C9C-545DA4897C1D}"/>
              </a:ext>
            </a:extLst>
          </p:cNvPr>
          <p:cNvSpPr>
            <a:spLocks noGrp="1"/>
          </p:cNvSpPr>
          <p:nvPr>
            <p:ph idx="1"/>
          </p:nvPr>
        </p:nvSpPr>
        <p:spPr/>
        <p:txBody>
          <a:bodyPr/>
          <a:lstStyle/>
          <a:p>
            <a:r>
              <a:rPr lang="en-US">
                <a:ea typeface="Calibri" panose="020F0502020204030204" pitchFamily="34" charset="0"/>
              </a:rPr>
              <a:t>G</a:t>
            </a:r>
            <a:r>
              <a:rPr lang="en-US" sz="2400">
                <a:effectLst/>
                <a:ea typeface="Calibri" panose="020F0502020204030204" pitchFamily="34" charset="0"/>
              </a:rPr>
              <a:t>rantees must have current email information on file within the GATA portal.</a:t>
            </a:r>
          </a:p>
          <a:p>
            <a:r>
              <a:rPr lang="en-US">
                <a:ea typeface="Calibri" panose="020F0502020204030204" pitchFamily="34" charset="0"/>
              </a:rPr>
              <a:t>This allows </a:t>
            </a:r>
            <a:r>
              <a:rPr lang="en-US" sz="2400">
                <a:effectLst/>
                <a:ea typeface="Calibri" panose="020F0502020204030204" pitchFamily="34" charset="0"/>
              </a:rPr>
              <a:t>timely notification of </a:t>
            </a:r>
            <a:r>
              <a:rPr lang="en-US">
                <a:ea typeface="Calibri" panose="020F0502020204030204" pitchFamily="34" charset="0"/>
              </a:rPr>
              <a:t>the </a:t>
            </a:r>
            <a:r>
              <a:rPr lang="en-US" sz="2400">
                <a:effectLst/>
                <a:ea typeface="Calibri" panose="020F0502020204030204" pitchFamily="34" charset="0"/>
              </a:rPr>
              <a:t>Notice of State Award (NOSA).</a:t>
            </a:r>
          </a:p>
          <a:p>
            <a:r>
              <a:rPr lang="en-US" sz="2400">
                <a:effectLst/>
                <a:ea typeface="Calibri" panose="020F0502020204030204" pitchFamily="34" charset="0"/>
              </a:rPr>
              <a:t>Acceptance of the NOSA is </a:t>
            </a:r>
            <a:r>
              <a:rPr lang="en-US" sz="2400" i="1">
                <a:effectLst/>
                <a:ea typeface="Calibri" panose="020F0502020204030204" pitchFamily="34" charset="0"/>
              </a:rPr>
              <a:t>required</a:t>
            </a:r>
            <a:r>
              <a:rPr lang="en-US" sz="2400">
                <a:effectLst/>
                <a:ea typeface="Calibri" panose="020F0502020204030204" pitchFamily="34" charset="0"/>
              </a:rPr>
              <a:t> prior to Grants Management being able to send out the agreement. </a:t>
            </a:r>
            <a:endParaRPr lang="en-US"/>
          </a:p>
        </p:txBody>
      </p:sp>
    </p:spTree>
    <p:extLst>
      <p:ext uri="{BB962C8B-B14F-4D97-AF65-F5344CB8AC3E}">
        <p14:creationId xmlns:p14="http://schemas.microsoft.com/office/powerpoint/2010/main" val="3095845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18DAA-2B5E-4EFF-A1D3-72F178A85B13}"/>
              </a:ext>
            </a:extLst>
          </p:cNvPr>
          <p:cNvSpPr>
            <a:spLocks noGrp="1"/>
          </p:cNvSpPr>
          <p:nvPr>
            <p:ph type="title"/>
          </p:nvPr>
        </p:nvSpPr>
        <p:spPr/>
        <p:txBody>
          <a:bodyPr/>
          <a:lstStyle/>
          <a:p>
            <a:r>
              <a:rPr lang="en-US"/>
              <a:t>Grant Deliverables</a:t>
            </a:r>
          </a:p>
        </p:txBody>
      </p:sp>
      <p:sp>
        <p:nvSpPr>
          <p:cNvPr id="3" name="Content Placeholder 2">
            <a:extLst>
              <a:ext uri="{FF2B5EF4-FFF2-40B4-BE49-F238E27FC236}">
                <a16:creationId xmlns:a16="http://schemas.microsoft.com/office/drawing/2014/main" id="{7835AF38-35C1-472E-8F45-C3664E355068}"/>
              </a:ext>
            </a:extLst>
          </p:cNvPr>
          <p:cNvSpPr>
            <a:spLocks noGrp="1"/>
          </p:cNvSpPr>
          <p:nvPr>
            <p:ph idx="1"/>
          </p:nvPr>
        </p:nvSpPr>
        <p:spPr/>
        <p:txBody>
          <a:bodyPr/>
          <a:lstStyle/>
          <a:p>
            <a:r>
              <a:rPr lang="en-US"/>
              <a:t>Quarterly Reports are submitted on time per the report schedule.</a:t>
            </a:r>
          </a:p>
          <a:p>
            <a:r>
              <a:rPr lang="en-US"/>
              <a:t>Grantees will attend quarterly Learning Communities and Operational Meetings.</a:t>
            </a:r>
          </a:p>
          <a:p>
            <a:r>
              <a:rPr lang="en-US"/>
              <a:t>Grantees will meet or exceed their individual measures.</a:t>
            </a:r>
          </a:p>
        </p:txBody>
      </p:sp>
    </p:spTree>
    <p:extLst>
      <p:ext uri="{BB962C8B-B14F-4D97-AF65-F5344CB8AC3E}">
        <p14:creationId xmlns:p14="http://schemas.microsoft.com/office/powerpoint/2010/main" val="26302851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Criteria </a:t>
            </a:r>
            <a:br>
              <a:rPr lang="en-US"/>
            </a:br>
            <a:r>
              <a:rPr lang="en-US"/>
              <a:t>and </a:t>
            </a:r>
            <a:br>
              <a:rPr lang="en-US"/>
            </a:br>
            <a:r>
              <a:rPr lang="en-US"/>
              <a:t>Selection Process</a:t>
            </a:r>
          </a:p>
        </p:txBody>
      </p:sp>
    </p:spTree>
    <p:extLst>
      <p:ext uri="{BB962C8B-B14F-4D97-AF65-F5344CB8AC3E}">
        <p14:creationId xmlns:p14="http://schemas.microsoft.com/office/powerpoint/2010/main" val="35778139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Process and Criteria</a:t>
            </a:r>
          </a:p>
        </p:txBody>
      </p:sp>
      <p:sp>
        <p:nvSpPr>
          <p:cNvPr id="3" name="Content Placeholder 2"/>
          <p:cNvSpPr>
            <a:spLocks noGrp="1"/>
          </p:cNvSpPr>
          <p:nvPr>
            <p:ph idx="1"/>
          </p:nvPr>
        </p:nvSpPr>
        <p:spPr/>
        <p:txBody>
          <a:bodyPr>
            <a:normAutofit lnSpcReduction="10000"/>
          </a:bodyPr>
          <a:lstStyle/>
          <a:p>
            <a:r>
              <a:rPr lang="en-US"/>
              <a:t>Applicants must demonstrate that they meet all requirements under this NOFO. </a:t>
            </a:r>
          </a:p>
          <a:p>
            <a:r>
              <a:rPr lang="en-US"/>
              <a:t>Part of the criteria involves the organization, readability, and clarity of the narrative. </a:t>
            </a:r>
          </a:p>
          <a:p>
            <a:r>
              <a:rPr lang="en-US"/>
              <a:t>Proposals submitted will be scored based on the following criteria. Maximum number of points available is 100.</a:t>
            </a:r>
          </a:p>
          <a:p>
            <a:r>
              <a:rPr lang="en-US"/>
              <a:t>Criteria: (Page 9 &amp; 10 of the NOFO) </a:t>
            </a:r>
          </a:p>
          <a:p>
            <a:pPr lvl="1"/>
            <a:r>
              <a:rPr lang="en-US"/>
              <a:t>Project Need (20)</a:t>
            </a:r>
          </a:p>
          <a:p>
            <a:pPr lvl="1"/>
            <a:r>
              <a:rPr lang="en-US"/>
              <a:t>Project Development and Activities (30)</a:t>
            </a:r>
          </a:p>
          <a:p>
            <a:pPr lvl="1"/>
            <a:r>
              <a:rPr lang="en-US"/>
              <a:t>Project Impact (30)</a:t>
            </a:r>
          </a:p>
          <a:p>
            <a:pPr lvl="1"/>
            <a:r>
              <a:rPr lang="en-US"/>
              <a:t>Project Capacity and Sustainability (15)</a:t>
            </a:r>
          </a:p>
          <a:p>
            <a:pPr lvl="1"/>
            <a:r>
              <a:rPr lang="en-US"/>
              <a:t>Completion and Submission of all required Documents (5)</a:t>
            </a:r>
          </a:p>
          <a:p>
            <a:r>
              <a:rPr lang="en-US"/>
              <a:t>Twelve pages for the narrative.  Be concise.</a:t>
            </a:r>
          </a:p>
          <a:p>
            <a:r>
              <a:rPr lang="en-US"/>
              <a:t>Applications will be reviewed by ICCB staff.</a:t>
            </a:r>
          </a:p>
          <a:p>
            <a:endParaRPr lang="en-US"/>
          </a:p>
        </p:txBody>
      </p:sp>
      <p:sp>
        <p:nvSpPr>
          <p:cNvPr id="4" name="Oval 3"/>
          <p:cNvSpPr/>
          <p:nvPr/>
        </p:nvSpPr>
        <p:spPr>
          <a:xfrm>
            <a:off x="4953000" y="5257800"/>
            <a:ext cx="10668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096000" y="5105400"/>
            <a:ext cx="9144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04248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 Summary</a:t>
            </a: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Times New Roman"/>
                <a:cs typeface="Times New Roman"/>
              </a:rPr>
              <a:t>Definitions</a:t>
            </a:r>
          </a:p>
          <a:p>
            <a:r>
              <a:rPr lang="en-US" dirty="0">
                <a:latin typeface="Times New Roman"/>
                <a:cs typeface="Times New Roman"/>
              </a:rPr>
              <a:t>Frequently asked questions (FAQs): 1st Update 9/16/22</a:t>
            </a:r>
            <a:endParaRPr lang="en-US" dirty="0"/>
          </a:p>
          <a:p>
            <a:pPr lvl="1"/>
            <a:r>
              <a:rPr lang="en-US" dirty="0">
                <a:latin typeface="Times New Roman"/>
                <a:cs typeface="Times New Roman"/>
              </a:rPr>
              <a:t>Posted to the ICCB website:  </a:t>
            </a:r>
            <a:r>
              <a:rPr lang="en-US" dirty="0">
                <a:latin typeface="Times New Roman"/>
                <a:cs typeface="Times New Roman"/>
                <a:hlinkClick r:id="rId3"/>
              </a:rPr>
              <a:t>http://www2.iccb.org/iccb/grant-opportunities/</a:t>
            </a:r>
            <a:endParaRPr lang="en-US" dirty="0">
              <a:latin typeface="Times New Roman"/>
              <a:cs typeface="Times New Roman"/>
            </a:endParaRPr>
          </a:p>
          <a:p>
            <a:pPr lvl="2"/>
            <a:r>
              <a:rPr lang="en-US" dirty="0">
                <a:latin typeface="Times New Roman"/>
                <a:cs typeface="Times New Roman"/>
              </a:rPr>
              <a:t>Including the Bidder’s Conference Questions</a:t>
            </a:r>
          </a:p>
          <a:p>
            <a:pPr lvl="2"/>
            <a:r>
              <a:rPr lang="en-US" dirty="0">
                <a:latin typeface="Times New Roman"/>
                <a:cs typeface="Times New Roman"/>
              </a:rPr>
              <a:t>Today’s Power Point</a:t>
            </a:r>
          </a:p>
          <a:p>
            <a:pPr lvl="1"/>
            <a:r>
              <a:rPr lang="en-US" dirty="0">
                <a:latin typeface="Times New Roman"/>
                <a:cs typeface="Times New Roman"/>
              </a:rPr>
              <a:t>No questions will be answered after 4:30 p.m. on the due date, October 17, 2022.</a:t>
            </a:r>
          </a:p>
          <a:p>
            <a:pPr lvl="1"/>
            <a:r>
              <a:rPr lang="en-US" dirty="0">
                <a:latin typeface="Times New Roman"/>
                <a:cs typeface="Times New Roman"/>
              </a:rPr>
              <a:t>Submit all questions to ICCB.IBT@illinois.gov.</a:t>
            </a:r>
          </a:p>
        </p:txBody>
      </p:sp>
    </p:spTree>
    <p:extLst>
      <p:ext uri="{BB962C8B-B14F-4D97-AF65-F5344CB8AC3E}">
        <p14:creationId xmlns:p14="http://schemas.microsoft.com/office/powerpoint/2010/main" val="3089026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181" y="2819400"/>
            <a:ext cx="8219256" cy="763488"/>
          </a:xfrm>
        </p:spPr>
        <p:txBody>
          <a:bodyPr/>
          <a:lstStyle/>
          <a:p>
            <a:r>
              <a:rPr lang="en-US"/>
              <a:t>QUESTIONS???</a:t>
            </a:r>
          </a:p>
        </p:txBody>
      </p:sp>
      <p:sp>
        <p:nvSpPr>
          <p:cNvPr id="3" name="Content Placeholder 2"/>
          <p:cNvSpPr>
            <a:spLocks noGrp="1"/>
          </p:cNvSpPr>
          <p:nvPr>
            <p:ph idx="1"/>
          </p:nvPr>
        </p:nvSpPr>
        <p:spPr/>
        <p:txBody>
          <a:bodyPr>
            <a:normAutofit/>
          </a:bodyPr>
          <a:lstStyle/>
          <a:p>
            <a:endParaRPr lang="en-US"/>
          </a:p>
          <a:p>
            <a:endParaRPr lang="en-US"/>
          </a:p>
          <a:p>
            <a:endParaRPr lang="en-US"/>
          </a:p>
          <a:p>
            <a:endParaRPr lang="en-US"/>
          </a:p>
          <a:p>
            <a:endParaRPr lang="en-US"/>
          </a:p>
          <a:p>
            <a:endParaRPr lang="en-US"/>
          </a:p>
          <a:p>
            <a:endParaRPr lang="en-US"/>
          </a:p>
          <a:p>
            <a:endParaRPr lang="en-US"/>
          </a:p>
          <a:p>
            <a:pPr marL="0" indent="0">
              <a:buNone/>
            </a:pPr>
            <a:r>
              <a:rPr lang="en-US" sz="2000"/>
              <a:t>Lavon Nelson</a:t>
            </a:r>
          </a:p>
          <a:p>
            <a:pPr marL="0" indent="0">
              <a:buNone/>
            </a:pPr>
            <a:r>
              <a:rPr lang="en-US" sz="2000"/>
              <a:t>(217) 557-2742</a:t>
            </a:r>
          </a:p>
          <a:p>
            <a:pPr marL="0" indent="0">
              <a:buNone/>
            </a:pPr>
            <a:r>
              <a:rPr lang="en-US" sz="2000">
                <a:hlinkClick r:id="rId2"/>
              </a:rPr>
              <a:t>Lavon.Nelson@illinois.gov</a:t>
            </a:r>
            <a:endParaRPr lang="en-US" sz="2000"/>
          </a:p>
          <a:p>
            <a:pPr marL="0" indent="0">
              <a:buNone/>
            </a:pPr>
            <a:r>
              <a:rPr lang="en-US" sz="2000"/>
              <a:t>ICCB.IBT@illinois.gov</a:t>
            </a:r>
          </a:p>
        </p:txBody>
      </p:sp>
      <p:sp>
        <p:nvSpPr>
          <p:cNvPr id="4" name="TextBox 3">
            <a:extLst>
              <a:ext uri="{FF2B5EF4-FFF2-40B4-BE49-F238E27FC236}">
                <a16:creationId xmlns:a16="http://schemas.microsoft.com/office/drawing/2014/main" id="{6BE2FAD3-26F6-FC50-EB57-7CC8568B9B54}"/>
              </a:ext>
            </a:extLst>
          </p:cNvPr>
          <p:cNvSpPr txBox="1"/>
          <p:nvPr/>
        </p:nvSpPr>
        <p:spPr>
          <a:xfrm>
            <a:off x="5257800" y="4466272"/>
            <a:ext cx="3313099" cy="1292662"/>
          </a:xfrm>
          <a:prstGeom prst="rect">
            <a:avLst/>
          </a:prstGeom>
          <a:noFill/>
        </p:spPr>
        <p:txBody>
          <a:bodyPr wrap="square" rtlCol="0">
            <a:spAutoFit/>
          </a:bodyPr>
          <a:lstStyle/>
          <a:p>
            <a:r>
              <a:rPr lang="en-US" sz="2000">
                <a:latin typeface="Times New Roman" panose="02020603050405020304" pitchFamily="18" charset="0"/>
                <a:cs typeface="Times New Roman" panose="02020603050405020304" pitchFamily="18" charset="0"/>
              </a:rPr>
              <a:t>Alex Weidenhamer</a:t>
            </a:r>
          </a:p>
          <a:p>
            <a:r>
              <a:rPr lang="en-US" sz="2000">
                <a:latin typeface="Times New Roman" panose="02020603050405020304" pitchFamily="18" charset="0"/>
                <a:cs typeface="Times New Roman" panose="02020603050405020304" pitchFamily="18" charset="0"/>
              </a:rPr>
              <a:t>(217) 558-5671</a:t>
            </a:r>
          </a:p>
          <a:p>
            <a:r>
              <a:rPr lang="en-US">
                <a:latin typeface="Times New Roman" panose="02020603050405020304" pitchFamily="18" charset="0"/>
                <a:cs typeface="Times New Roman" panose="02020603050405020304" pitchFamily="18" charset="0"/>
                <a:hlinkClick r:id="rId3"/>
              </a:rPr>
              <a:t>Alex.Weidenhamer@illinois.gov</a:t>
            </a:r>
            <a:endParaRPr lang="en-US">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ICCB.IBT@illinois.gov</a:t>
            </a:r>
          </a:p>
        </p:txBody>
      </p:sp>
    </p:spTree>
    <p:extLst>
      <p:ext uri="{BB962C8B-B14F-4D97-AF65-F5344CB8AC3E}">
        <p14:creationId xmlns:p14="http://schemas.microsoft.com/office/powerpoint/2010/main" val="2586880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Purpose of the Grant</a:t>
            </a:r>
          </a:p>
        </p:txBody>
      </p:sp>
      <p:cxnSp>
        <p:nvCxnSpPr>
          <p:cNvPr id="4" name="Straight Connector 3"/>
          <p:cNvCxnSpPr/>
          <p:nvPr/>
        </p:nvCxnSpPr>
        <p:spPr>
          <a:xfrm>
            <a:off x="467544" y="843116"/>
            <a:ext cx="8208912" cy="0"/>
          </a:xfrm>
          <a:prstGeom prst="line">
            <a:avLst/>
          </a:prstGeom>
          <a:ln>
            <a:solidFill>
              <a:srgbClr val="0065A0"/>
            </a:solidFill>
          </a:ln>
        </p:spPr>
        <p:style>
          <a:lnRef idx="3">
            <a:schemeClr val="accent1"/>
          </a:lnRef>
          <a:fillRef idx="0">
            <a:schemeClr val="accent1"/>
          </a:fillRef>
          <a:effectRef idx="2">
            <a:schemeClr val="accent1"/>
          </a:effectRef>
          <a:fontRef idx="minor">
            <a:schemeClr val="tx1"/>
          </a:fontRef>
        </p:style>
      </p:cxnSp>
      <p:pic>
        <p:nvPicPr>
          <p:cNvPr id="5" name="Content Placeholder 4" descr="Compass with an arrow pointing to GOAL">
            <a:extLst>
              <a:ext uri="{FF2B5EF4-FFF2-40B4-BE49-F238E27FC236}">
                <a16:creationId xmlns:a16="http://schemas.microsoft.com/office/drawing/2014/main" id="{6BE6E747-334F-48F7-AA42-930028501F5B}"/>
              </a:ext>
            </a:extLst>
          </p:cNvPr>
          <p:cNvPicPr>
            <a:picLocks noGrp="1"/>
          </p:cNvPicPr>
          <p:nvPr>
            <p:ph idx="1"/>
            <p:custDataLst>
              <p:tags r:id="rId1"/>
            </p:custDataLst>
          </p:nvPr>
        </p:nvPicPr>
        <p:blipFill>
          <a:blip r:embed="rId5" cstate="print">
            <a:extLst>
              <a:ext uri="{28A0092B-C50C-407E-A947-70E740481C1C}">
                <a14:useLocalDpi xmlns:a14="http://schemas.microsoft.com/office/drawing/2010/main" val="0"/>
              </a:ext>
            </a:extLst>
          </a:blip>
          <a:srcRect l="15605" r="13187"/>
          <a:stretch>
            <a:fillRect/>
          </a:stretch>
        </p:blipFill>
        <p:spPr>
          <a:xfrm>
            <a:off x="454489" y="1295400"/>
            <a:ext cx="3052399" cy="4408516"/>
          </a:xfrm>
          <a:prstGeom prst="rect">
            <a:avLst/>
          </a:prstGeom>
        </p:spPr>
      </p:pic>
      <p:sp>
        <p:nvSpPr>
          <p:cNvPr id="10" name="Up Arrow Callout 9"/>
          <p:cNvSpPr/>
          <p:nvPr/>
        </p:nvSpPr>
        <p:spPr>
          <a:xfrm rot="10800000">
            <a:off x="3506888" y="2969996"/>
            <a:ext cx="5331884" cy="1674596"/>
          </a:xfrm>
          <a:prstGeom prst="upArrowCallou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graphicFrame>
        <p:nvGraphicFramePr>
          <p:cNvPr id="12" name="Content Placeholder 6">
            <a:extLst>
              <a:ext uri="{FF2B5EF4-FFF2-40B4-BE49-F238E27FC236}">
                <a16:creationId xmlns:a16="http://schemas.microsoft.com/office/drawing/2014/main" id="{4BEFB782-FE1D-4A39-B6B0-495C2FFBFCB1}"/>
              </a:ext>
            </a:extLst>
          </p:cNvPr>
          <p:cNvGraphicFramePr>
            <a:graphicFrameLocks/>
          </p:cNvGraphicFramePr>
          <p:nvPr>
            <p:custDataLst>
              <p:tags r:id="rId2"/>
            </p:custDataLst>
            <p:extLst>
              <p:ext uri="{D42A27DB-BD31-4B8C-83A1-F6EECF244321}">
                <p14:modId xmlns:p14="http://schemas.microsoft.com/office/powerpoint/2010/main" val="3756483114"/>
              </p:ext>
            </p:extLst>
          </p:nvPr>
        </p:nvGraphicFramePr>
        <p:xfrm>
          <a:off x="3506888" y="1298829"/>
          <a:ext cx="5331884" cy="44069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01266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Eligible Applicants</a:t>
            </a:r>
          </a:p>
        </p:txBody>
      </p:sp>
      <p:sp>
        <p:nvSpPr>
          <p:cNvPr id="3" name="Content Placeholder 2"/>
          <p:cNvSpPr>
            <a:spLocks noGrp="1"/>
          </p:cNvSpPr>
          <p:nvPr>
            <p:ph idx="1"/>
          </p:nvPr>
        </p:nvSpPr>
        <p:spPr/>
        <p:txBody>
          <a:bodyPr/>
          <a:lstStyle/>
          <a:p>
            <a:r>
              <a:rPr lang="en-US"/>
              <a:t>Institutions of Higher Education</a:t>
            </a:r>
          </a:p>
          <a:p>
            <a:r>
              <a:rPr lang="en-US"/>
              <a:t>Community-Based Organizations</a:t>
            </a:r>
          </a:p>
          <a:p>
            <a:r>
              <a:rPr lang="en-US"/>
              <a:t>Local Education Agencies</a:t>
            </a:r>
          </a:p>
          <a:p>
            <a:r>
              <a:rPr lang="en-US"/>
              <a:t>Public or private nonprofit agencies</a:t>
            </a:r>
          </a:p>
          <a:p>
            <a:r>
              <a:rPr lang="en-US"/>
              <a:t>Comprehensive rehabilitation facilities associated with a university or institutions of higher education</a:t>
            </a:r>
          </a:p>
          <a:p>
            <a:r>
              <a:rPr lang="en-US"/>
              <a:t>Other applicants of demonstrated effectiveness in serving the eligible population</a:t>
            </a:r>
          </a:p>
        </p:txBody>
      </p:sp>
    </p:spTree>
    <p:extLst>
      <p:ext uri="{BB962C8B-B14F-4D97-AF65-F5344CB8AC3E}">
        <p14:creationId xmlns:p14="http://schemas.microsoft.com/office/powerpoint/2010/main" val="358393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oup of people raising hands in a training meeting">
            <a:extLst>
              <a:ext uri="{FF2B5EF4-FFF2-40B4-BE49-F238E27FC236}">
                <a16:creationId xmlns:a16="http://schemas.microsoft.com/office/drawing/2014/main" id="{F102D583-4316-4B42-BFE8-346B80CB2B14}"/>
              </a:ext>
            </a:extLst>
          </p:cNvPr>
          <p:cNvPicPr>
            <a:picLocks noGrp="1" noChangeAspect="1"/>
          </p:cNvPicPr>
          <p:nvPr>
            <p:ph idx="1"/>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4752479" y="1751286"/>
            <a:ext cx="3929149" cy="2677656"/>
          </a:xfrm>
          <a:prstGeom prst="rect">
            <a:avLst/>
          </a:prstGeom>
        </p:spPr>
      </p:pic>
      <p:sp>
        <p:nvSpPr>
          <p:cNvPr id="5" name="Rectangle 4"/>
          <p:cNvSpPr/>
          <p:nvPr/>
        </p:nvSpPr>
        <p:spPr>
          <a:xfrm>
            <a:off x="462372" y="1751286"/>
            <a:ext cx="4109628" cy="2677656"/>
          </a:xfrm>
          <a:prstGeom prst="rect">
            <a:avLst/>
          </a:prstGeom>
        </p:spPr>
        <p:txBody>
          <a:bodyPr wrap="square">
            <a:spAutoFit/>
          </a:bodyPr>
          <a:lstStyle/>
          <a:p>
            <a:pPr lvl="1"/>
            <a:r>
              <a:rPr lang="en-US" sz="2400" b="1">
                <a:latin typeface="Times New Roman" panose="02020603050405020304" pitchFamily="18" charset="0"/>
                <a:cs typeface="Times New Roman" panose="02020603050405020304" pitchFamily="18" charset="0"/>
              </a:rPr>
              <a:t>16 years of age or older:</a:t>
            </a:r>
          </a:p>
          <a:p>
            <a:pPr marL="800100" lvl="1" indent="-342900">
              <a:buFont typeface="Arial" panose="020B0604020202020204" pitchFamily="34" charset="0"/>
              <a:buChar char="•"/>
            </a:pPr>
            <a:r>
              <a:rPr lang="en-US" sz="2400">
                <a:latin typeface="Times New Roman" panose="02020603050405020304" pitchFamily="18" charset="0"/>
                <a:cs typeface="Times New Roman" panose="02020603050405020304" pitchFamily="18" charset="0"/>
              </a:rPr>
              <a:t>Adults who are not enrolled in high school</a:t>
            </a:r>
          </a:p>
          <a:p>
            <a:pPr marL="800100" lvl="1" indent="-342900">
              <a:buFont typeface="Arial" panose="020B0604020202020204" pitchFamily="34" charset="0"/>
              <a:buChar char="•"/>
            </a:pPr>
            <a:r>
              <a:rPr lang="en-US" sz="2400">
                <a:latin typeface="Times New Roman" panose="02020603050405020304" pitchFamily="18" charset="0"/>
                <a:cs typeface="Times New Roman" panose="02020603050405020304" pitchFamily="18" charset="0"/>
              </a:rPr>
              <a:t>Youth who are in school preparing to enter postsecondary education or training programs</a:t>
            </a:r>
          </a:p>
        </p:txBody>
      </p:sp>
      <p:sp>
        <p:nvSpPr>
          <p:cNvPr id="3" name="Title 2"/>
          <p:cNvSpPr>
            <a:spLocks noGrp="1"/>
          </p:cNvSpPr>
          <p:nvPr>
            <p:ph type="title"/>
          </p:nvPr>
        </p:nvSpPr>
        <p:spPr/>
        <p:txBody>
          <a:bodyPr/>
          <a:lstStyle/>
          <a:p>
            <a:r>
              <a:rPr lang="en-US"/>
              <a:t>Target Population</a:t>
            </a:r>
          </a:p>
        </p:txBody>
      </p:sp>
    </p:spTree>
    <p:extLst>
      <p:ext uri="{BB962C8B-B14F-4D97-AF65-F5344CB8AC3E}">
        <p14:creationId xmlns:p14="http://schemas.microsoft.com/office/powerpoint/2010/main" val="150232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7164"/>
            <a:ext cx="8219256" cy="763488"/>
          </a:xfrm>
        </p:spPr>
        <p:txBody>
          <a:bodyPr/>
          <a:lstStyle/>
          <a:p>
            <a:r>
              <a:rPr lang="en-US" sz="3200"/>
              <a:t>Adults Not Enrolled in High School</a:t>
            </a:r>
          </a:p>
        </p:txBody>
      </p:sp>
      <p:sp>
        <p:nvSpPr>
          <p:cNvPr id="3" name="Content Placeholder 2"/>
          <p:cNvSpPr>
            <a:spLocks noGrp="1"/>
          </p:cNvSpPr>
          <p:nvPr>
            <p:ph idx="1"/>
          </p:nvPr>
        </p:nvSpPr>
        <p:spPr>
          <a:xfrm>
            <a:off x="5326239" y="1432718"/>
            <a:ext cx="3350217" cy="3992563"/>
          </a:xfrm>
        </p:spPr>
        <p:txBody>
          <a:bodyPr/>
          <a:lstStyle/>
          <a:p>
            <a:pPr marL="0" indent="0" algn="ctr">
              <a:buNone/>
            </a:pPr>
            <a:r>
              <a:rPr lang="en-US"/>
              <a:t>Adult who have limited academic or basic skills, underemployed or unemployed to enter and succeed in credit-bearing postsecondary education and training leading to employment in high skill, high wage, and in-demand occupations. </a:t>
            </a:r>
          </a:p>
        </p:txBody>
      </p:sp>
      <p:pic>
        <p:nvPicPr>
          <p:cNvPr id="1026" name="Picture 2" descr="Adult Images – Browse 24,187,099 Stock Photos, Vectors, and Video | Adobe  Stock">
            <a:extLst>
              <a:ext uri="{FF2B5EF4-FFF2-40B4-BE49-F238E27FC236}">
                <a16:creationId xmlns:a16="http://schemas.microsoft.com/office/drawing/2014/main" id="{8EB4C2EA-7DAE-7E8C-76FC-D4B3D4DB647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29258"/>
            <a:ext cx="4104456" cy="3599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35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Youth who are in-school</a:t>
            </a:r>
          </a:p>
        </p:txBody>
      </p:sp>
      <p:sp>
        <p:nvSpPr>
          <p:cNvPr id="3" name="Content Placeholder 2"/>
          <p:cNvSpPr>
            <a:spLocks noGrp="1"/>
          </p:cNvSpPr>
          <p:nvPr>
            <p:ph idx="1"/>
          </p:nvPr>
        </p:nvSpPr>
        <p:spPr>
          <a:xfrm>
            <a:off x="462372" y="1623218"/>
            <a:ext cx="8219256" cy="3611563"/>
          </a:xfrm>
        </p:spPr>
        <p:txBody>
          <a:bodyPr/>
          <a:lstStyle/>
          <a:p>
            <a:pPr marL="0" indent="0" algn="ctr">
              <a:buNone/>
            </a:pPr>
            <a:r>
              <a:rPr lang="en-US" dirty="0"/>
              <a:t>Serving in-school youth is an allowable activity </a:t>
            </a:r>
            <a:r>
              <a:rPr lang="en-US" b="1" u="sng" dirty="0"/>
              <a:t>only if</a:t>
            </a:r>
            <a:r>
              <a:rPr lang="en-US" dirty="0"/>
              <a:t> the services to this population prepares them to enter into postsecondary education and training following graduation. </a:t>
            </a:r>
          </a:p>
        </p:txBody>
      </p:sp>
    </p:spTree>
    <p:extLst>
      <p:ext uri="{BB962C8B-B14F-4D97-AF65-F5344CB8AC3E}">
        <p14:creationId xmlns:p14="http://schemas.microsoft.com/office/powerpoint/2010/main" val="745086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OBJECTIVES</a:t>
            </a:r>
            <a:br>
              <a:rPr lang="en-US"/>
            </a:br>
            <a:r>
              <a:rPr lang="en-US"/>
              <a:t>and </a:t>
            </a:r>
            <a:br>
              <a:rPr lang="en-US"/>
            </a:br>
            <a:r>
              <a:rPr lang="en-US"/>
              <a:t>ACTIVITIES</a:t>
            </a:r>
          </a:p>
        </p:txBody>
      </p:sp>
    </p:spTree>
    <p:extLst>
      <p:ext uri="{BB962C8B-B14F-4D97-AF65-F5344CB8AC3E}">
        <p14:creationId xmlns:p14="http://schemas.microsoft.com/office/powerpoint/2010/main" val="23918381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49&quot;&gt;&lt;object type=&quot;3&quot; unique_id=&quot;10250&quot;&gt;&lt;property id=&quot;20148&quot; value=&quot;5&quot;/&gt;&lt;property id=&quot;20300&quot; value=&quot;Slide 1 - &amp;quot;The Illinois Community College System&amp;quot;&quot;/&gt;&lt;property id=&quot;20307&quot; value=&quot;256&quot;/&gt;&lt;/object&gt;&lt;object type=&quot;3&quot; unique_id=&quot;10368&quot;&gt;&lt;property id=&quot;20148&quot; value=&quot;5&quot;/&gt;&lt;property id=&quot;20300&quot; value=&quot;Slide 15 - &amp;quot;Executive Branch&amp;quot;&quot;/&gt;&lt;property id=&quot;20307&quot; value=&quot;262&quot;/&gt;&lt;/object&gt;&lt;object type=&quot;3&quot; unique_id=&quot;10369&quot;&gt;&lt;property id=&quot;20148&quot; value=&quot;5&quot;/&gt;&lt;property id=&quot;20300&quot; value=&quot;Slide 16 - &amp;quot;Education&amp;quot;&quot;/&gt;&lt;property id=&quot;20307&quot; value=&quot;263&quot;/&gt;&lt;/object&gt;&lt;object type=&quot;3&quot; unique_id=&quot;10374&quot;&gt;&lt;property id=&quot;20148&quot; value=&quot;5&quot;/&gt;&lt;property id=&quot;20300&quot; value=&quot;Slide 32 - &amp;quot;Questions&amp;quot;&quot;/&gt;&lt;property id=&quot;20307&quot; value=&quot;268&quot;/&gt;&lt;/object&gt;&lt;object type=&quot;3&quot; unique_id=&quot;10552&quot;&gt;&lt;property id=&quot;20148&quot; value=&quot;5&quot;/&gt;&lt;property id=&quot;20300&quot; value=&quot;Slide 21 - &amp;quot;Illinois Community College Board&amp;quot;&quot;/&gt;&lt;property id=&quot;20307&quot; value=&quot;278&quot;/&gt;&lt;/object&gt;&lt;object type=&quot;3&quot; unique_id=&quot;10776&quot;&gt;&lt;property id=&quot;20148&quot; value=&quot;5&quot;/&gt;&lt;property id=&quot;20300&quot; value=&quot;Slide 6 - &amp;quot;Illinois Community College System&amp;quot;&quot;/&gt;&lt;property id=&quot;20307&quot; value=&quot;280&quot;/&gt;&lt;/object&gt;&lt;object type=&quot;3&quot; unique_id=&quot;11253&quot;&gt;&lt;property id=&quot;20148&quot; value=&quot;5&quot;/&gt;&lt;property id=&quot;20300&quot; value=&quot;Slide 17 - &amp;quot;Illinois Community College Board&amp;quot;&quot;/&gt;&lt;property id=&quot;20307&quot; value=&quot;286&quot;/&gt;&lt;/object&gt;&lt;object type=&quot;3&quot; unique_id=&quot;11254&quot;&gt;&lt;property id=&quot;20148&quot; value=&quot;5&quot;/&gt;&lt;property id=&quot;20300&quot; value=&quot;Slide 18 - &amp;quot;Illinois Community College Board&amp;quot;&quot;/&gt;&lt;property id=&quot;20307&quot; value=&quot;287&quot;/&gt;&lt;/object&gt;&lt;object type=&quot;3&quot; unique_id=&quot;11255&quot;&gt;&lt;property id=&quot;20148&quot; value=&quot;5&quot;/&gt;&lt;property id=&quot;20300&quot; value=&quot;Slide 19 - &amp;quot;ICCB Advisory Groups&amp;quot;&quot;/&gt;&lt;property id=&quot;20307&quot; value=&quot;288&quot;/&gt;&lt;/object&gt;&lt;object type=&quot;3&quot; unique_id=&quot;11256&quot;&gt;&lt;property id=&quot;20148&quot; value=&quot;5&quot;/&gt;&lt;property id=&quot;20300&quot; value=&quot;Slide 20 - &amp;quot;ICCB Advisory Committees&amp;quot;&quot;/&gt;&lt;property id=&quot;20307&quot; value=&quot;289&quot;/&gt;&lt;/object&gt;&lt;object type=&quot;3&quot; unique_id=&quot;11257&quot;&gt;&lt;property id=&quot;20148&quot; value=&quot;5&quot;/&gt;&lt;property id=&quot;20300&quot; value=&quot;Slide 5 - &amp;quot;History of the Illinois  Community College System&amp;quot;&quot;/&gt;&lt;property id=&quot;20307&quot; value=&quot;284&quot;/&gt;&lt;/object&gt;&lt;object type=&quot;3&quot; unique_id=&quot;11447&quot;&gt;&lt;property id=&quot;20148&quot; value=&quot;5&quot;/&gt;&lt;property id=&quot;20300&quot; value=&quot;Slide 30 - &amp;quot;Successful Community College Graduates&amp;quot;&quot;/&gt;&lt;property id=&quot;20307&quot; value=&quot;295&quot;/&gt;&lt;/object&gt;&lt;object type=&quot;3&quot; unique_id=&quot;11900&quot;&gt;&lt;property id=&quot;20148&quot; value=&quot;5&quot;/&gt;&lt;property id=&quot;20300&quot; value=&quot;Slide 8 - &amp;quot;Mission&amp;quot;&quot;/&gt;&lt;property id=&quot;20307&quot; value=&quot;296&quot;/&gt;&lt;/object&gt;&lt;object type=&quot;3&quot; unique_id=&quot;11902&quot;&gt;&lt;property id=&quot;20148&quot; value=&quot;5&quot;/&gt;&lt;property id=&quot;20300&quot; value=&quot;Slide 9 - &amp;quot;Illinois Community College Students&amp;quot;&quot;/&gt;&lt;property id=&quot;20307&quot; value=&quot;298&quot;/&gt;&lt;/object&gt;&lt;object type=&quot;3&quot; unique_id=&quot;16308&quot;&gt;&lt;property id=&quot;20148&quot; value=&quot;5&quot;/&gt;&lt;property id=&quot;20300&quot; value=&quot;Slide 31 - &amp;quot;Successful Community College Graduates&amp;quot;&quot;/&gt;&lt;property id=&quot;20307&quot; value=&quot;300&quot;/&gt;&lt;/object&gt;&lt;object type=&quot;3&quot; unique_id=&quot;16311&quot;&gt;&lt;property id=&quot;20148&quot; value=&quot;5&quot;/&gt;&lt;property id=&quot;20300&quot; value=&quot;Slide 14 - &amp;quot;Economic Impact in Illinois&amp;quot;&quot;/&gt;&lt;property id=&quot;20307&quot; value=&quot;336&quot;/&gt;&lt;/object&gt;&lt;object type=&quot;3&quot; unique_id=&quot;16316&quot;&gt;&lt;property id=&quot;20148&quot; value=&quot;5&quot;/&gt;&lt;property id=&quot;20300&quot; value=&quot;Slide 22 - &amp;quot;Academic affairs&amp;quot;&quot;/&gt;&lt;property id=&quot;20307&quot; value=&quot;320&quot;/&gt;&lt;/object&gt;&lt;object type=&quot;3&quot; unique_id=&quot;16320&quot;&gt;&lt;property id=&quot;20148&quot; value=&quot;5&quot;/&gt;&lt;property id=&quot;20300&quot; value=&quot;Slide 24 - &amp;quot;Adult Education &amp;amp; Family Literacy&amp;quot;&quot;/&gt;&lt;property id=&quot;20307&quot; value=&quot;325&quot;/&gt;&lt;/object&gt;&lt;object type=&quot;3&quot; unique_id=&quot;16321&quot;&gt;&lt;property id=&quot;20148&quot; value=&quot;5&quot;/&gt;&lt;property id=&quot;20300&quot; value=&quot;Slide 25 - &amp;quot;Adult Education &amp;amp; Family Literacy&amp;quot;&quot;/&gt;&lt;property id=&quot;20307&quot; value=&quot;326&quot;/&gt;&lt;/object&gt;&lt;object type=&quot;3&quot; unique_id=&quot;16327&quot;&gt;&lt;property id=&quot;20148&quot; value=&quot;5&quot;/&gt;&lt;property id=&quot;20300&quot; value=&quot;Slide 26 - &amp;quot;Workforce Development&amp;quot;&quot;/&gt;&lt;property id=&quot;20307&quot; value=&quot;332&quot;/&gt;&lt;/object&gt;&lt;object type=&quot;3&quot; unique_id=&quot;16502&quot;&gt;&lt;property id=&quot;20148&quot; value=&quot;5&quot;/&gt;&lt;property id=&quot;20300&quot; value=&quot;Slide 12 - &amp;quot;Illinois Community College Students&amp;quot;&quot;/&gt;&lt;property id=&quot;20307&quot; value=&quot;338&quot;/&gt;&lt;/object&gt;&lt;object type=&quot;3&quot; unique_id=&quot;16503&quot;&gt;&lt;property id=&quot;20148&quot; value=&quot;5&quot;/&gt;&lt;property id=&quot;20300&quot; value=&quot;Slide 13 - &amp;quot;Illinois Community College Students&amp;quot;&quot;/&gt;&lt;property id=&quot;20307&quot; value=&quot;339&quot;/&gt;&lt;/object&gt;&lt;object type=&quot;3&quot; unique_id=&quot;20092&quot;&gt;&lt;property id=&quot;20148&quot; value=&quot;5&quot;/&gt;&lt;property id=&quot;20300&quot; value=&quot;Slide 2 - &amp;quot;Joliet junior college&amp;quot;&quot;/&gt;&lt;property id=&quot;20307&quot; value=&quot;344&quot;/&gt;&lt;/object&gt;&lt;object type=&quot;3&quot; unique_id=&quot;20094&quot;&gt;&lt;property id=&quot;20148&quot; value=&quot;5&quot;/&gt;&lt;property id=&quot;20300&quot; value=&quot;Slide 29 - &amp;quot;Illinois Community College System Sources of Revenue&amp;quot;&quot;/&gt;&lt;property id=&quot;20307&quot; value=&quot;346&quot;/&gt;&lt;/object&gt;&lt;object type=&quot;3&quot; unique_id=&quot;21895&quot;&gt;&lt;property id=&quot;20148&quot; value=&quot;5&quot;/&gt;&lt;property id=&quot;20300&quot; value=&quot;Slide 3 - &amp;quot;Joliet junior college&amp;quot;&quot;/&gt;&lt;property id=&quot;20307&quot; value=&quot;349&quot;/&gt;&lt;/object&gt;&lt;object type=&quot;3&quot; unique_id=&quot;21896&quot;&gt;&lt;property id=&quot;20148&quot; value=&quot;5&quot;/&gt;&lt;property id=&quot;20300&quot; value=&quot;Slide 4 - &amp;quot;History of the Illinois  Community College System&amp;quot;&quot;/&gt;&lt;property id=&quot;20307&quot; value=&quot;351&quot;/&gt;&lt;/object&gt;&lt;object type=&quot;3&quot; unique_id=&quot;21897&quot;&gt;&lt;property id=&quot;20148&quot; value=&quot;5&quot;/&gt;&lt;property id=&quot;20300&quot; value=&quot;Slide 7 - &amp;quot;50th Anniversary&amp;quot;&quot;/&gt;&lt;property id=&quot;20307&quot; value=&quot;348&quot;/&gt;&lt;/object&gt;&lt;object type=&quot;3&quot; unique_id=&quot;22194&quot;&gt;&lt;property id=&quot;20148&quot; value=&quot;5&quot;/&gt;&lt;property id=&quot;20300&quot; value=&quot;Slide 10 - &amp;quot;Mission&amp;quot;&quot;/&gt;&lt;property id=&quot;20307&quot; value=&quot;355&quot;/&gt;&lt;/object&gt;&lt;object type=&quot;3&quot; unique_id=&quot;22196&quot;&gt;&lt;property id=&quot;20148&quot; value=&quot;5&quot;/&gt;&lt;property id=&quot;20300&quot; value=&quot;Slide 11 - &amp;quot;Illinois Community College Students&amp;quot;&quot;/&gt;&lt;property id=&quot;20307&quot; value=&quot;353&quot;/&gt;&lt;/object&gt;&lt;object type=&quot;3&quot; unique_id=&quot;22486&quot;&gt;&lt;property id=&quot;20148&quot; value=&quot;5&quot;/&gt;&lt;property id=&quot;20300&quot; value=&quot;Slide 23 - &amp;quot;Career &amp;amp; Technical Education&amp;quot;&quot;/&gt;&lt;property id=&quot;20307&quot; value=&quot;356&quot;/&gt;&lt;/object&gt;&lt;object type=&quot;3&quot; unique_id=&quot;22487&quot;&gt;&lt;property id=&quot;20148&quot; value=&quot;5&quot;/&gt;&lt;property id=&quot;20300&quot; value=&quot;Slide 27 - &amp;quot;Student services&amp;quot;&quot;/&gt;&lt;property id=&quot;20307&quot; value=&quot;357&quot;/&gt;&lt;/object&gt;&lt;object type=&quot;3&quot; unique_id=&quot;22489&quot;&gt;&lt;property id=&quot;20148&quot; value=&quot;5&quot;/&gt;&lt;property id=&quot;20300&quot; value=&quot;Slide 28 - &amp;quot;Legislative Issues&amp;quot;&quot;/&gt;&lt;property id=&quot;20307&quot; value=&quot;360&quot;/&gt;&lt;/object&gt;&lt;/object&gt;&lt;object type=&quot;8&quot; unique_id=&quot;10257&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90072820-a6b6-42c3-a486-47ff69f3bb52}&quot; /&gt;&lt;isInvalidForFieldText val=&quot;0&quot; /&gt;&lt;Image&gt;&lt;filename val=&quot;E:\breeze\content\14339732\1662146447-1\input\breezo\data\asimages\{90072820-a6b6-42c3-a486-47ff69f3bb52}.jpg&quot; /&gt;&lt;left val=&quot;630&quot; /&gt;&lt;top val=&quot;160&quot; /&gt;&lt;width val=&quot;297&quot; /&gt;&lt;height val=&quot;407&quot; /&gt;&lt;hasText val=&quot;1&quot; /&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e73e12c-34f2-4cc0-b1de-48d00a30145f}&quot; /&gt;&lt;isInvalidForFieldText val=&quot;0&quot; /&gt;&lt;Image&gt;&lt;filename val=&quot;E:\breeze\content\14339732\1662146447-1\input\breezo\data\asimages\{ce73e12c-34f2-4cc0-b1de-48d00a30145f}.png&quot; /&gt;&lt;left val=&quot;66&quot; /&gt;&lt;top val=&quot;273&quot; /&gt;&lt;width val=&quot;523&quot; /&gt;&lt;height val=&quot;127&quot; /&gt;&lt;hasText val=&quot;1&quot; /&gt;&lt;/Image&gt;&lt;/ThreeDShapeInfo&gt;"/>
  <p:tag name="PRESENTER_SHAPETEXTINFO" val="&lt;ShapeTextInfo&gt;&lt;TableIndex row=&quot;-1&quot; col=&quot;-1&quot;&gt;&lt;linesCount val=&quot;3&quot; /&gt;&lt;lineCharCount val=&quot;45&quot; /&gt;&lt;lineCharCount val=&quot;49&quot; /&gt;&lt;lineCharCount val=&quot;1&quot; /&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c92c72f5-38b1-4013-9a3d-0f342facee32}&quot; /&gt;&lt;isInvalidForFieldText val=&quot;0&quot; /&gt;&lt;Image&gt;&lt;filename val=&quot;E:\breeze\content\14339732\1662146447-1\input\breezo\data\asimages\{c92c72f5-38b1-4013-9a3d-0f342facee32}.jpg&quot; /&gt;&lt;left val=&quot;26&quot; /&gt;&lt;top val=&quot;146&quot; /&gt;&lt;width val=&quot;327&quot; /&gt;&lt;height val=&quot;467&quot; /&gt;&lt;hasText val=&quot;1&quot; /&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1662146447-1\input\breezo\data\asimages\{90479591-1144-461d-98af-86c15764d5c1}.png&quot; /&gt;&lt;left val=&quot;370&quot; /&gt;&lt;top val=&quot;143&quot; /&gt;&lt;width val=&quot;573&quot; /&gt;&lt;height val=&quot;477&quot; /&gt;&lt;hasText val=&quot;1&quot; /&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f55462-06a8-4301-917a-07bccc079444}&quot; /&gt;&lt;isInvalidForFieldText val=&quot;0&quot; /&gt;&lt;Image&gt;&lt;filename val=&quot;E:\breeze\content\14339732\1662146447-1\input\breezo\data\asimages\{83f55462-06a8-4301-917a-07bccc079444}.jpg&quot; /&gt;&lt;left val=&quot;490&quot; /&gt;&lt;top val=&quot;233&quot; /&gt;&lt;width val=&quot;417&quot; /&gt;&lt;height val=&quot;280&quot; /&gt;&lt;hasText val=&quot;1&quot; /&gt;&lt;/Image&gt;&lt;/ThreeDShape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CB PowerPoint 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090c282b-d89e-4d4e-9ab3-34df1f47b2e0">
      <UserInfo>
        <DisplayName>Golden, Jason</DisplayName>
        <AccountId>22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6DD2BF9927C44C89E3180CF4D62709" ma:contentTypeVersion="11" ma:contentTypeDescription="Create a new document." ma:contentTypeScope="" ma:versionID="b1c00922ff25215d8f9b5b973123dedf">
  <xsd:schema xmlns:xsd="http://www.w3.org/2001/XMLSchema" xmlns:xs="http://www.w3.org/2001/XMLSchema" xmlns:p="http://schemas.microsoft.com/office/2006/metadata/properties" xmlns:ns1="http://schemas.microsoft.com/sharepoint/v3" xmlns:ns2="be8bda8b-66d9-4225-abff-b2698cdb8837" xmlns:ns3="090c282b-d89e-4d4e-9ab3-34df1f47b2e0" targetNamespace="http://schemas.microsoft.com/office/2006/metadata/properties" ma:root="true" ma:fieldsID="d2396070eea661082e3fe1710c453b94" ns1:_="" ns2:_="" ns3:_="">
    <xsd:import namespace="http://schemas.microsoft.com/sharepoint/v3"/>
    <xsd:import namespace="be8bda8b-66d9-4225-abff-b2698cdb8837"/>
    <xsd:import namespace="090c282b-d89e-4d4e-9ab3-34df1f47b2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1:_ip_UnifiedCompliancePolicyProperties" minOccurs="0"/>
                <xsd:element ref="ns1:_ip_UnifiedCompliancePolicyUIAc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8bda8b-66d9-4225-abff-b2698cdb88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c282b-d89e-4d4e-9ab3-34df1f47b2e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644537-720C-452A-B5DF-2C6C13555F07}">
  <ds:schemaRefs>
    <ds:schemaRef ds:uri="090c282b-d89e-4d4e-9ab3-34df1f47b2e0"/>
    <ds:schemaRef ds:uri="http://schemas.microsoft.com/office/infopath/2007/PartnerControls"/>
    <ds:schemaRef ds:uri="http://purl.org/dc/terms/"/>
    <ds:schemaRef ds:uri="http://schemas.microsoft.com/office/2006/documentManagement/types"/>
    <ds:schemaRef ds:uri="http://www.w3.org/XML/1998/namespace"/>
    <ds:schemaRef ds:uri="http://schemas.openxmlformats.org/package/2006/metadata/core-properties"/>
    <ds:schemaRef ds:uri="be8bda8b-66d9-4225-abff-b2698cdb8837"/>
    <ds:schemaRef ds:uri="http://purl.org/dc/elements/1.1/"/>
    <ds:schemaRef ds:uri="http://schemas.microsoft.com/sharepoint/v3"/>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C4CC2F1A-280A-4A5B-A5DB-5B2DF7C1FE3C}">
  <ds:schemaRefs>
    <ds:schemaRef ds:uri="090c282b-d89e-4d4e-9ab3-34df1f47b2e0"/>
    <ds:schemaRef ds:uri="be8bda8b-66d9-4225-abff-b2698cdb88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5748B6F-4304-415D-AE7F-4A251BC009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ICCB Power Point Template (1)</Template>
  <TotalTime>7</TotalTime>
  <Words>4248</Words>
  <Application>Microsoft Office PowerPoint</Application>
  <PresentationFormat>On-screen Show (4:3)</PresentationFormat>
  <Paragraphs>354</Paragraphs>
  <Slides>38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Courier New</vt:lpstr>
      <vt:lpstr>Palatino Linotype</vt:lpstr>
      <vt:lpstr>Symbol</vt:lpstr>
      <vt:lpstr>Times New Roman</vt:lpstr>
      <vt:lpstr>Wingdings</vt:lpstr>
      <vt:lpstr>ICCB PowerPoint Template</vt:lpstr>
      <vt:lpstr>FY2023  Innovative Bridge and Transition Notice of Funding Opportunity Bidder’s Conference</vt:lpstr>
      <vt:lpstr>Key information</vt:lpstr>
      <vt:lpstr>Funding Overview</vt:lpstr>
      <vt:lpstr>Purpose of the Grant</vt:lpstr>
      <vt:lpstr>Eligible Applicants</vt:lpstr>
      <vt:lpstr>Target Population</vt:lpstr>
      <vt:lpstr>Adults Not Enrolled in High School</vt:lpstr>
      <vt:lpstr>Youth who are in-school</vt:lpstr>
      <vt:lpstr>GRANT OBJECTIVES and  ACTIVITIES</vt:lpstr>
      <vt:lpstr>Grant Objectives – must select one and identify in the application</vt:lpstr>
      <vt:lpstr>Grant objectives, Cont’d</vt:lpstr>
      <vt:lpstr>  Priority Activities to be carried out in all Objectives: </vt:lpstr>
      <vt:lpstr>Examples of Grant Activities</vt:lpstr>
      <vt:lpstr>More Example Activities</vt:lpstr>
      <vt:lpstr>Summary of Example Activities</vt:lpstr>
      <vt:lpstr>Application Packet</vt:lpstr>
      <vt:lpstr>Application Packet Overview</vt:lpstr>
      <vt:lpstr>Performance measures chart</vt:lpstr>
      <vt:lpstr>Application Packet</vt:lpstr>
      <vt:lpstr>Application Packet, cont’d</vt:lpstr>
      <vt:lpstr>Application Packet, cont’d</vt:lpstr>
      <vt:lpstr>Application Packet</vt:lpstr>
      <vt:lpstr>Application Narrative</vt:lpstr>
      <vt:lpstr>Application Narrative, Cont’d</vt:lpstr>
      <vt:lpstr>Contingency Plan </vt:lpstr>
      <vt:lpstr>Application Submission Information</vt:lpstr>
      <vt:lpstr>FY23 Funding Deadlines</vt:lpstr>
      <vt:lpstr>Quarterly reporting Reminders</vt:lpstr>
      <vt:lpstr>Fiscal: Cost Explanation</vt:lpstr>
      <vt:lpstr>Fiscal: Equipment v. Supplies</vt:lpstr>
      <vt:lpstr>Fiscal: Training and Education v. Miscellaneous</vt:lpstr>
      <vt:lpstr>Grant Accountability</vt:lpstr>
      <vt:lpstr>Accountability Reminders</vt:lpstr>
      <vt:lpstr>Grant Deliverables</vt:lpstr>
      <vt:lpstr>Review Criteria  and  Selection Process</vt:lpstr>
      <vt:lpstr>Review Process and Criteria</vt:lpstr>
      <vt:lpstr>Final 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Nicole Joerger</dc:creator>
  <dc:description>With information from additional staff at ICCB.</dc:description>
  <cp:lastModifiedBy>Weidenhamer, Alex N.</cp:lastModifiedBy>
  <cp:revision>3</cp:revision>
  <cp:lastPrinted>2021-10-14T21:33:00Z</cp:lastPrinted>
  <dcterms:created xsi:type="dcterms:W3CDTF">2019-08-14T20:20:41Z</dcterms:created>
  <dcterms:modified xsi:type="dcterms:W3CDTF">2022-09-15T21:08:36Z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0x010100ED6DD2BF9927C44C89E3180CF4D62709</vt:lpwstr>
  </property>
</Properties>
</file>